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2"/>
  </p:notesMasterIdLst>
  <p:handoutMasterIdLst>
    <p:handoutMasterId r:id="rId43"/>
  </p:handoutMasterIdLst>
  <p:sldIdLst>
    <p:sldId id="260" r:id="rId5"/>
    <p:sldId id="660" r:id="rId6"/>
    <p:sldId id="664" r:id="rId7"/>
    <p:sldId id="667" r:id="rId8"/>
    <p:sldId id="672" r:id="rId9"/>
    <p:sldId id="699" r:id="rId10"/>
    <p:sldId id="652" r:id="rId11"/>
    <p:sldId id="688" r:id="rId12"/>
    <p:sldId id="680" r:id="rId13"/>
    <p:sldId id="682" r:id="rId14"/>
    <p:sldId id="700" r:id="rId15"/>
    <p:sldId id="687" r:id="rId16"/>
    <p:sldId id="702" r:id="rId17"/>
    <p:sldId id="681" r:id="rId18"/>
    <p:sldId id="704" r:id="rId19"/>
    <p:sldId id="705" r:id="rId20"/>
    <p:sldId id="685" r:id="rId21"/>
    <p:sldId id="703" r:id="rId22"/>
    <p:sldId id="352" r:id="rId23"/>
    <p:sldId id="707" r:id="rId24"/>
    <p:sldId id="706" r:id="rId25"/>
    <p:sldId id="675" r:id="rId26"/>
    <p:sldId id="267" r:id="rId27"/>
    <p:sldId id="676" r:id="rId28"/>
    <p:sldId id="271" r:id="rId29"/>
    <p:sldId id="646" r:id="rId30"/>
    <p:sldId id="689" r:id="rId31"/>
    <p:sldId id="284" r:id="rId32"/>
    <p:sldId id="708" r:id="rId33"/>
    <p:sldId id="274" r:id="rId34"/>
    <p:sldId id="650" r:id="rId35"/>
    <p:sldId id="275" r:id="rId36"/>
    <p:sldId id="697" r:id="rId37"/>
    <p:sldId id="695" r:id="rId38"/>
    <p:sldId id="696" r:id="rId39"/>
    <p:sldId id="357" r:id="rId40"/>
    <p:sldId id="356"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done, Virginia" initials="SV" lastIdx="11" clrIdx="0">
    <p:extLst>
      <p:ext uri="{19B8F6BF-5375-455C-9EA6-DF929625EA0E}">
        <p15:presenceInfo xmlns:p15="http://schemas.microsoft.com/office/powerpoint/2012/main" userId="S::Virginia.Sardone@hud.gov::c99bd3fc-ab29-4d93-b180-738aa671c554" providerId="AD"/>
      </p:ext>
    </p:extLst>
  </p:cmAuthor>
  <p:cmAuthor id="2" name="Jones, David P" initials="JDP" lastIdx="2" clrIdx="1">
    <p:extLst>
      <p:ext uri="{19B8F6BF-5375-455C-9EA6-DF929625EA0E}">
        <p15:presenceInfo xmlns:p15="http://schemas.microsoft.com/office/powerpoint/2012/main" userId="S::David.P.Jones@hud.gov::c226f55c-1dca-44e5-9dbe-4b572d2f85c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99CB5"/>
    <a:srgbClr val="BF8A3C"/>
    <a:srgbClr val="4CA1BB"/>
    <a:srgbClr val="5BC0DE"/>
    <a:srgbClr val="C8913F"/>
    <a:srgbClr val="EFAD4C"/>
    <a:srgbClr val="B0C822"/>
    <a:srgbClr val="11556C"/>
    <a:srgbClr val="8B9E1A"/>
    <a:srgbClr val="91A6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865C16-7C8A-C15C-6CEB-4B6817669CF1}" v="113" dt="2022-06-19T15:28:22.0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done, Virginia" userId="c99bd3fc-ab29-4d93-b180-738aa671c554" providerId="ADAL" clId="{AB40ABFE-27C7-4960-8CB4-C60825523F8F}"/>
    <pc:docChg chg="undo redo custSel delSld modSld">
      <pc:chgData name="Sardone, Virginia" userId="c99bd3fc-ab29-4d93-b180-738aa671c554" providerId="ADAL" clId="{AB40ABFE-27C7-4960-8CB4-C60825523F8F}" dt="2022-06-18T21:00:55.251" v="2233" actId="6549"/>
      <pc:docMkLst>
        <pc:docMk/>
      </pc:docMkLst>
      <pc:sldChg chg="addSp modSp mod">
        <pc:chgData name="Sardone, Virginia" userId="c99bd3fc-ab29-4d93-b180-738aa671c554" providerId="ADAL" clId="{AB40ABFE-27C7-4960-8CB4-C60825523F8F}" dt="2022-06-18T19:52:40.549" v="31" actId="20577"/>
        <pc:sldMkLst>
          <pc:docMk/>
          <pc:sldMk cId="2178162419" sldId="260"/>
        </pc:sldMkLst>
        <pc:spChg chg="mod">
          <ac:chgData name="Sardone, Virginia" userId="c99bd3fc-ab29-4d93-b180-738aa671c554" providerId="ADAL" clId="{AB40ABFE-27C7-4960-8CB4-C60825523F8F}" dt="2022-06-18T19:50:56.771" v="0" actId="20577"/>
          <ac:spMkLst>
            <pc:docMk/>
            <pc:sldMk cId="2178162419" sldId="260"/>
            <ac:spMk id="2" creationId="{194FC2F6-AE32-9648-A348-58AC2EBA97E3}"/>
          </ac:spMkLst>
        </pc:spChg>
        <pc:spChg chg="mod">
          <ac:chgData name="Sardone, Virginia" userId="c99bd3fc-ab29-4d93-b180-738aa671c554" providerId="ADAL" clId="{AB40ABFE-27C7-4960-8CB4-C60825523F8F}" dt="2022-06-18T19:51:09.143" v="1" actId="21"/>
          <ac:spMkLst>
            <pc:docMk/>
            <pc:sldMk cId="2178162419" sldId="260"/>
            <ac:spMk id="3" creationId="{79166518-8563-4F82-9EAD-1FF27479C754}"/>
          </ac:spMkLst>
        </pc:spChg>
        <pc:spChg chg="add mod">
          <ac:chgData name="Sardone, Virginia" userId="c99bd3fc-ab29-4d93-b180-738aa671c554" providerId="ADAL" clId="{AB40ABFE-27C7-4960-8CB4-C60825523F8F}" dt="2022-06-18T19:52:40.549" v="31" actId="20577"/>
          <ac:spMkLst>
            <pc:docMk/>
            <pc:sldMk cId="2178162419" sldId="260"/>
            <ac:spMk id="5" creationId="{6CEE36E8-BD30-33BF-05C5-599DDB8F0C39}"/>
          </ac:spMkLst>
        </pc:spChg>
      </pc:sldChg>
      <pc:sldChg chg="modSp mod">
        <pc:chgData name="Sardone, Virginia" userId="c99bd3fc-ab29-4d93-b180-738aa671c554" providerId="ADAL" clId="{AB40ABFE-27C7-4960-8CB4-C60825523F8F}" dt="2022-06-18T20:12:24.184" v="323" actId="6549"/>
        <pc:sldMkLst>
          <pc:docMk/>
          <pc:sldMk cId="743501495" sldId="267"/>
        </pc:sldMkLst>
        <pc:spChg chg="mod">
          <ac:chgData name="Sardone, Virginia" userId="c99bd3fc-ab29-4d93-b180-738aa671c554" providerId="ADAL" clId="{AB40ABFE-27C7-4960-8CB4-C60825523F8F}" dt="2022-06-18T20:12:24.184" v="323" actId="6549"/>
          <ac:spMkLst>
            <pc:docMk/>
            <pc:sldMk cId="743501495" sldId="267"/>
            <ac:spMk id="2" creationId="{352FEBF3-6BF6-4601-8688-7003F8ACD3BF}"/>
          </ac:spMkLst>
        </pc:spChg>
      </pc:sldChg>
      <pc:sldChg chg="modSp mod">
        <pc:chgData name="Sardone, Virginia" userId="c99bd3fc-ab29-4d93-b180-738aa671c554" providerId="ADAL" clId="{AB40ABFE-27C7-4960-8CB4-C60825523F8F}" dt="2022-06-18T20:57:27.153" v="2194" actId="255"/>
        <pc:sldMkLst>
          <pc:docMk/>
          <pc:sldMk cId="3330251345" sldId="274"/>
        </pc:sldMkLst>
        <pc:spChg chg="mod">
          <ac:chgData name="Sardone, Virginia" userId="c99bd3fc-ab29-4d93-b180-738aa671c554" providerId="ADAL" clId="{AB40ABFE-27C7-4960-8CB4-C60825523F8F}" dt="2022-06-18T20:26:56.151" v="839" actId="255"/>
          <ac:spMkLst>
            <pc:docMk/>
            <pc:sldMk cId="3330251345" sldId="274"/>
            <ac:spMk id="2" creationId="{B0DDC176-AA2F-4E0D-8792-29A0E366C93F}"/>
          </ac:spMkLst>
        </pc:spChg>
        <pc:spChg chg="mod">
          <ac:chgData name="Sardone, Virginia" userId="c99bd3fc-ab29-4d93-b180-738aa671c554" providerId="ADAL" clId="{AB40ABFE-27C7-4960-8CB4-C60825523F8F}" dt="2022-06-18T20:57:27.153" v="2194" actId="255"/>
          <ac:spMkLst>
            <pc:docMk/>
            <pc:sldMk cId="3330251345" sldId="274"/>
            <ac:spMk id="3" creationId="{51C0079A-F9EE-4A6A-81CC-2B90D4805A20}"/>
          </ac:spMkLst>
        </pc:spChg>
      </pc:sldChg>
      <pc:sldChg chg="modSp mod">
        <pc:chgData name="Sardone, Virginia" userId="c99bd3fc-ab29-4d93-b180-738aa671c554" providerId="ADAL" clId="{AB40ABFE-27C7-4960-8CB4-C60825523F8F}" dt="2022-06-18T20:58:22.751" v="2199" actId="27636"/>
        <pc:sldMkLst>
          <pc:docMk/>
          <pc:sldMk cId="2149021917" sldId="275"/>
        </pc:sldMkLst>
        <pc:spChg chg="mod">
          <ac:chgData name="Sardone, Virginia" userId="c99bd3fc-ab29-4d93-b180-738aa671c554" providerId="ADAL" clId="{AB40ABFE-27C7-4960-8CB4-C60825523F8F}" dt="2022-06-18T20:58:22.751" v="2199" actId="27636"/>
          <ac:spMkLst>
            <pc:docMk/>
            <pc:sldMk cId="2149021917" sldId="275"/>
            <ac:spMk id="2" creationId="{40670A9B-DFCB-4A0F-8EEA-CA420CB44366}"/>
          </ac:spMkLst>
        </pc:spChg>
      </pc:sldChg>
      <pc:sldChg chg="modSp mod">
        <pc:chgData name="Sardone, Virginia" userId="c99bd3fc-ab29-4d93-b180-738aa671c554" providerId="ADAL" clId="{AB40ABFE-27C7-4960-8CB4-C60825523F8F}" dt="2022-06-18T20:17:27.026" v="520" actId="6549"/>
        <pc:sldMkLst>
          <pc:docMk/>
          <pc:sldMk cId="80830955" sldId="646"/>
        </pc:sldMkLst>
        <pc:spChg chg="mod">
          <ac:chgData name="Sardone, Virginia" userId="c99bd3fc-ab29-4d93-b180-738aa671c554" providerId="ADAL" clId="{AB40ABFE-27C7-4960-8CB4-C60825523F8F}" dt="2022-06-18T20:17:27.026" v="520" actId="6549"/>
          <ac:spMkLst>
            <pc:docMk/>
            <pc:sldMk cId="80830955" sldId="646"/>
            <ac:spMk id="2" creationId="{7920FF2A-7D81-4F9B-A649-DF7A63F37A94}"/>
          </ac:spMkLst>
        </pc:spChg>
      </pc:sldChg>
      <pc:sldChg chg="modSp mod">
        <pc:chgData name="Sardone, Virginia" userId="c99bd3fc-ab29-4d93-b180-738aa671c554" providerId="ADAL" clId="{AB40ABFE-27C7-4960-8CB4-C60825523F8F}" dt="2022-06-18T20:56:51.938" v="2174" actId="20577"/>
        <pc:sldMkLst>
          <pc:docMk/>
          <pc:sldMk cId="1655226506" sldId="650"/>
        </pc:sldMkLst>
        <pc:spChg chg="mod">
          <ac:chgData name="Sardone, Virginia" userId="c99bd3fc-ab29-4d93-b180-738aa671c554" providerId="ADAL" clId="{AB40ABFE-27C7-4960-8CB4-C60825523F8F}" dt="2022-06-18T20:56:51.938" v="2174" actId="20577"/>
          <ac:spMkLst>
            <pc:docMk/>
            <pc:sldMk cId="1655226506" sldId="650"/>
            <ac:spMk id="2" creationId="{E4053B6A-A5FA-4490-8D62-E447109EAC48}"/>
          </ac:spMkLst>
        </pc:spChg>
      </pc:sldChg>
      <pc:sldChg chg="modSp mod">
        <pc:chgData name="Sardone, Virginia" userId="c99bd3fc-ab29-4d93-b180-738aa671c554" providerId="ADAL" clId="{AB40ABFE-27C7-4960-8CB4-C60825523F8F}" dt="2022-06-18T19:53:28.385" v="35" actId="20577"/>
        <pc:sldMkLst>
          <pc:docMk/>
          <pc:sldMk cId="1168594830" sldId="667"/>
        </pc:sldMkLst>
        <pc:spChg chg="mod">
          <ac:chgData name="Sardone, Virginia" userId="c99bd3fc-ab29-4d93-b180-738aa671c554" providerId="ADAL" clId="{AB40ABFE-27C7-4960-8CB4-C60825523F8F}" dt="2022-06-18T19:53:28.385" v="35" actId="20577"/>
          <ac:spMkLst>
            <pc:docMk/>
            <pc:sldMk cId="1168594830" sldId="667"/>
            <ac:spMk id="4" creationId="{4054D1EF-DF35-4F9E-9326-FF85A08C9DD5}"/>
          </ac:spMkLst>
        </pc:spChg>
      </pc:sldChg>
      <pc:sldChg chg="modSp mod">
        <pc:chgData name="Sardone, Virginia" userId="c99bd3fc-ab29-4d93-b180-738aa671c554" providerId="ADAL" clId="{AB40ABFE-27C7-4960-8CB4-C60825523F8F}" dt="2022-06-18T19:54:28.046" v="55" actId="14100"/>
        <pc:sldMkLst>
          <pc:docMk/>
          <pc:sldMk cId="3718872092" sldId="672"/>
        </pc:sldMkLst>
        <pc:spChg chg="mod">
          <ac:chgData name="Sardone, Virginia" userId="c99bd3fc-ab29-4d93-b180-738aa671c554" providerId="ADAL" clId="{AB40ABFE-27C7-4960-8CB4-C60825523F8F}" dt="2022-06-18T19:54:28.046" v="55" actId="14100"/>
          <ac:spMkLst>
            <pc:docMk/>
            <pc:sldMk cId="3718872092" sldId="672"/>
            <ac:spMk id="4" creationId="{4054D1EF-DF35-4F9E-9326-FF85A08C9DD5}"/>
          </ac:spMkLst>
        </pc:spChg>
      </pc:sldChg>
      <pc:sldChg chg="modSp mod">
        <pc:chgData name="Sardone, Virginia" userId="c99bd3fc-ab29-4d93-b180-738aa671c554" providerId="ADAL" clId="{AB40ABFE-27C7-4960-8CB4-C60825523F8F}" dt="2022-06-18T20:11:10.565" v="246" actId="6549"/>
        <pc:sldMkLst>
          <pc:docMk/>
          <pc:sldMk cId="2085086730" sldId="675"/>
        </pc:sldMkLst>
        <pc:spChg chg="mod">
          <ac:chgData name="Sardone, Virginia" userId="c99bd3fc-ab29-4d93-b180-738aa671c554" providerId="ADAL" clId="{AB40ABFE-27C7-4960-8CB4-C60825523F8F}" dt="2022-06-18T20:11:10.565" v="246" actId="6549"/>
          <ac:spMkLst>
            <pc:docMk/>
            <pc:sldMk cId="2085086730" sldId="675"/>
            <ac:spMk id="2" creationId="{EC9E0EAF-27B4-4968-BBFF-B8A5300BC10D}"/>
          </ac:spMkLst>
        </pc:spChg>
      </pc:sldChg>
      <pc:sldChg chg="modSp mod">
        <pc:chgData name="Sardone, Virginia" userId="c99bd3fc-ab29-4d93-b180-738aa671c554" providerId="ADAL" clId="{AB40ABFE-27C7-4960-8CB4-C60825523F8F}" dt="2022-06-18T20:15:59.340" v="519" actId="20577"/>
        <pc:sldMkLst>
          <pc:docMk/>
          <pc:sldMk cId="50776739" sldId="676"/>
        </pc:sldMkLst>
        <pc:spChg chg="mod">
          <ac:chgData name="Sardone, Virginia" userId="c99bd3fc-ab29-4d93-b180-738aa671c554" providerId="ADAL" clId="{AB40ABFE-27C7-4960-8CB4-C60825523F8F}" dt="2022-06-18T20:15:59.340" v="519" actId="20577"/>
          <ac:spMkLst>
            <pc:docMk/>
            <pc:sldMk cId="50776739" sldId="676"/>
            <ac:spMk id="2" creationId="{28DB76DB-B863-4559-B1E4-6B5E480E1F29}"/>
          </ac:spMkLst>
        </pc:spChg>
      </pc:sldChg>
      <pc:sldChg chg="modSp mod">
        <pc:chgData name="Sardone, Virginia" userId="c99bd3fc-ab29-4d93-b180-738aa671c554" providerId="ADAL" clId="{AB40ABFE-27C7-4960-8CB4-C60825523F8F}" dt="2022-06-18T19:56:49.928" v="111" actId="20577"/>
        <pc:sldMkLst>
          <pc:docMk/>
          <pc:sldMk cId="588941653" sldId="680"/>
        </pc:sldMkLst>
        <pc:spChg chg="mod">
          <ac:chgData name="Sardone, Virginia" userId="c99bd3fc-ab29-4d93-b180-738aa671c554" providerId="ADAL" clId="{AB40ABFE-27C7-4960-8CB4-C60825523F8F}" dt="2022-06-18T19:56:49.928" v="111" actId="20577"/>
          <ac:spMkLst>
            <pc:docMk/>
            <pc:sldMk cId="588941653" sldId="680"/>
            <ac:spMk id="4" creationId="{A2DA3177-ED6D-43C7-965D-4E090CD2F6BD}"/>
          </ac:spMkLst>
        </pc:spChg>
      </pc:sldChg>
      <pc:sldChg chg="modSp mod">
        <pc:chgData name="Sardone, Virginia" userId="c99bd3fc-ab29-4d93-b180-738aa671c554" providerId="ADAL" clId="{AB40ABFE-27C7-4960-8CB4-C60825523F8F}" dt="2022-06-18T21:00:55.251" v="2233" actId="6549"/>
        <pc:sldMkLst>
          <pc:docMk/>
          <pc:sldMk cId="741168212" sldId="681"/>
        </pc:sldMkLst>
        <pc:spChg chg="mod">
          <ac:chgData name="Sardone, Virginia" userId="c99bd3fc-ab29-4d93-b180-738aa671c554" providerId="ADAL" clId="{AB40ABFE-27C7-4960-8CB4-C60825523F8F}" dt="2022-06-18T21:00:55.251" v="2233" actId="6549"/>
          <ac:spMkLst>
            <pc:docMk/>
            <pc:sldMk cId="741168212" sldId="681"/>
            <ac:spMk id="4" creationId="{ABF6FA32-A156-42D3-9882-657383ACC653}"/>
          </ac:spMkLst>
        </pc:spChg>
      </pc:sldChg>
      <pc:sldChg chg="modSp mod">
        <pc:chgData name="Sardone, Virginia" userId="c99bd3fc-ab29-4d93-b180-738aa671c554" providerId="ADAL" clId="{AB40ABFE-27C7-4960-8CB4-C60825523F8F}" dt="2022-06-18T21:00:01.176" v="2220" actId="6549"/>
        <pc:sldMkLst>
          <pc:docMk/>
          <pc:sldMk cId="1521123774" sldId="682"/>
        </pc:sldMkLst>
        <pc:spChg chg="mod">
          <ac:chgData name="Sardone, Virginia" userId="c99bd3fc-ab29-4d93-b180-738aa671c554" providerId="ADAL" clId="{AB40ABFE-27C7-4960-8CB4-C60825523F8F}" dt="2022-06-18T21:00:01.176" v="2220" actId="6549"/>
          <ac:spMkLst>
            <pc:docMk/>
            <pc:sldMk cId="1521123774" sldId="682"/>
            <ac:spMk id="4" creationId="{52FB75BA-DA46-41AF-BD9D-209178F22DEC}"/>
          </ac:spMkLst>
        </pc:spChg>
      </pc:sldChg>
      <pc:sldChg chg="modSp mod">
        <pc:chgData name="Sardone, Virginia" userId="c99bd3fc-ab29-4d93-b180-738aa671c554" providerId="ADAL" clId="{AB40ABFE-27C7-4960-8CB4-C60825523F8F}" dt="2022-06-18T20:52:14.558" v="2150" actId="20577"/>
        <pc:sldMkLst>
          <pc:docMk/>
          <pc:sldMk cId="2978301993" sldId="685"/>
        </pc:sldMkLst>
        <pc:spChg chg="mod">
          <ac:chgData name="Sardone, Virginia" userId="c99bd3fc-ab29-4d93-b180-738aa671c554" providerId="ADAL" clId="{AB40ABFE-27C7-4960-8CB4-C60825523F8F}" dt="2022-06-18T20:52:14.558" v="2150" actId="20577"/>
          <ac:spMkLst>
            <pc:docMk/>
            <pc:sldMk cId="2978301993" sldId="685"/>
            <ac:spMk id="4" creationId="{9D2887BE-FC0D-4A9E-AE3A-1AF86CED7154}"/>
          </ac:spMkLst>
        </pc:spChg>
      </pc:sldChg>
      <pc:sldChg chg="modSp mod">
        <pc:chgData name="Sardone, Virginia" userId="c99bd3fc-ab29-4d93-b180-738aa671c554" providerId="ADAL" clId="{AB40ABFE-27C7-4960-8CB4-C60825523F8F}" dt="2022-06-18T20:04:22.869" v="183" actId="20577"/>
        <pc:sldMkLst>
          <pc:docMk/>
          <pc:sldMk cId="3849904939" sldId="687"/>
        </pc:sldMkLst>
        <pc:spChg chg="mod">
          <ac:chgData name="Sardone, Virginia" userId="c99bd3fc-ab29-4d93-b180-738aa671c554" providerId="ADAL" clId="{AB40ABFE-27C7-4960-8CB4-C60825523F8F}" dt="2022-06-18T20:04:22.869" v="183" actId="20577"/>
          <ac:spMkLst>
            <pc:docMk/>
            <pc:sldMk cId="3849904939" sldId="687"/>
            <ac:spMk id="4" creationId="{89433EC0-CE95-4C53-9533-B30909E4154F}"/>
          </ac:spMkLst>
        </pc:spChg>
      </pc:sldChg>
      <pc:sldChg chg="modSp mod">
        <pc:chgData name="Sardone, Virginia" userId="c99bd3fc-ab29-4d93-b180-738aa671c554" providerId="ADAL" clId="{AB40ABFE-27C7-4960-8CB4-C60825523F8F}" dt="2022-06-18T19:56:13.498" v="101" actId="20577"/>
        <pc:sldMkLst>
          <pc:docMk/>
          <pc:sldMk cId="1045807198" sldId="688"/>
        </pc:sldMkLst>
        <pc:spChg chg="mod">
          <ac:chgData name="Sardone, Virginia" userId="c99bd3fc-ab29-4d93-b180-738aa671c554" providerId="ADAL" clId="{AB40ABFE-27C7-4960-8CB4-C60825523F8F}" dt="2022-06-18T19:56:13.498" v="101" actId="20577"/>
          <ac:spMkLst>
            <pc:docMk/>
            <pc:sldMk cId="1045807198" sldId="688"/>
            <ac:spMk id="4" creationId="{F6DD3A9F-00B9-4B33-808A-ABC8A1F88819}"/>
          </ac:spMkLst>
        </pc:spChg>
      </pc:sldChg>
      <pc:sldChg chg="modSp mod">
        <pc:chgData name="Sardone, Virginia" userId="c99bd3fc-ab29-4d93-b180-738aa671c554" providerId="ADAL" clId="{AB40ABFE-27C7-4960-8CB4-C60825523F8F}" dt="2022-06-18T20:56:23.597" v="2172" actId="20577"/>
        <pc:sldMkLst>
          <pc:docMk/>
          <pc:sldMk cId="2048567999" sldId="689"/>
        </pc:sldMkLst>
        <pc:spChg chg="mod">
          <ac:chgData name="Sardone, Virginia" userId="c99bd3fc-ab29-4d93-b180-738aa671c554" providerId="ADAL" clId="{AB40ABFE-27C7-4960-8CB4-C60825523F8F}" dt="2022-06-18T20:56:23.597" v="2172" actId="20577"/>
          <ac:spMkLst>
            <pc:docMk/>
            <pc:sldMk cId="2048567999" sldId="689"/>
            <ac:spMk id="2" creationId="{B3EBBFC1-6904-4FEF-BA69-3C9D6AA47833}"/>
          </ac:spMkLst>
        </pc:spChg>
      </pc:sldChg>
      <pc:sldChg chg="modSp mod">
        <pc:chgData name="Sardone, Virginia" userId="c99bd3fc-ab29-4d93-b180-738aa671c554" providerId="ADAL" clId="{AB40ABFE-27C7-4960-8CB4-C60825523F8F}" dt="2022-06-18T20:36:15.936" v="1365" actId="20577"/>
        <pc:sldMkLst>
          <pc:docMk/>
          <pc:sldMk cId="3404038061" sldId="695"/>
        </pc:sldMkLst>
        <pc:spChg chg="mod">
          <ac:chgData name="Sardone, Virginia" userId="c99bd3fc-ab29-4d93-b180-738aa671c554" providerId="ADAL" clId="{AB40ABFE-27C7-4960-8CB4-C60825523F8F}" dt="2022-06-18T20:36:15.936" v="1365" actId="20577"/>
          <ac:spMkLst>
            <pc:docMk/>
            <pc:sldMk cId="3404038061" sldId="695"/>
            <ac:spMk id="2" creationId="{5D7B8708-14D2-42FC-A8EE-689A7082AB55}"/>
          </ac:spMkLst>
        </pc:spChg>
      </pc:sldChg>
      <pc:sldChg chg="modSp mod">
        <pc:chgData name="Sardone, Virginia" userId="c99bd3fc-ab29-4d93-b180-738aa671c554" providerId="ADAL" clId="{AB40ABFE-27C7-4960-8CB4-C60825523F8F}" dt="2022-06-18T20:41:19.703" v="1848" actId="20577"/>
        <pc:sldMkLst>
          <pc:docMk/>
          <pc:sldMk cId="2245520006" sldId="696"/>
        </pc:sldMkLst>
        <pc:spChg chg="mod">
          <ac:chgData name="Sardone, Virginia" userId="c99bd3fc-ab29-4d93-b180-738aa671c554" providerId="ADAL" clId="{AB40ABFE-27C7-4960-8CB4-C60825523F8F}" dt="2022-06-18T20:41:19.703" v="1848" actId="20577"/>
          <ac:spMkLst>
            <pc:docMk/>
            <pc:sldMk cId="2245520006" sldId="696"/>
            <ac:spMk id="2" creationId="{449C7299-61CE-4D60-B145-6FDBF8F74CE5}"/>
          </ac:spMkLst>
        </pc:spChg>
      </pc:sldChg>
      <pc:sldChg chg="modSp mod">
        <pc:chgData name="Sardone, Virginia" userId="c99bd3fc-ab29-4d93-b180-738aa671c554" providerId="ADAL" clId="{AB40ABFE-27C7-4960-8CB4-C60825523F8F}" dt="2022-06-18T21:00:29.676" v="2228" actId="6549"/>
        <pc:sldMkLst>
          <pc:docMk/>
          <pc:sldMk cId="829992376" sldId="697"/>
        </pc:sldMkLst>
        <pc:spChg chg="mod">
          <ac:chgData name="Sardone, Virginia" userId="c99bd3fc-ab29-4d93-b180-738aa671c554" providerId="ADAL" clId="{AB40ABFE-27C7-4960-8CB4-C60825523F8F}" dt="2022-06-18T21:00:29.676" v="2228" actId="6549"/>
          <ac:spMkLst>
            <pc:docMk/>
            <pc:sldMk cId="829992376" sldId="697"/>
            <ac:spMk id="2" creationId="{5532550D-0C58-44C9-AC77-5B5A3C3F7D97}"/>
          </ac:spMkLst>
        </pc:spChg>
      </pc:sldChg>
      <pc:sldChg chg="del">
        <pc:chgData name="Sardone, Virginia" userId="c99bd3fc-ab29-4d93-b180-738aa671c554" providerId="ADAL" clId="{AB40ABFE-27C7-4960-8CB4-C60825523F8F}" dt="2022-06-18T20:35:37.702" v="1364" actId="2696"/>
        <pc:sldMkLst>
          <pc:docMk/>
          <pc:sldMk cId="609198187" sldId="698"/>
        </pc:sldMkLst>
      </pc:sldChg>
      <pc:sldChg chg="modSp mod">
        <pc:chgData name="Sardone, Virginia" userId="c99bd3fc-ab29-4d93-b180-738aa671c554" providerId="ADAL" clId="{AB40ABFE-27C7-4960-8CB4-C60825523F8F}" dt="2022-06-18T20:02:59.170" v="173" actId="6549"/>
        <pc:sldMkLst>
          <pc:docMk/>
          <pc:sldMk cId="2887268076" sldId="700"/>
        </pc:sldMkLst>
        <pc:spChg chg="mod">
          <ac:chgData name="Sardone, Virginia" userId="c99bd3fc-ab29-4d93-b180-738aa671c554" providerId="ADAL" clId="{AB40ABFE-27C7-4960-8CB4-C60825523F8F}" dt="2022-06-18T20:02:16.319" v="171" actId="20577"/>
          <ac:spMkLst>
            <pc:docMk/>
            <pc:sldMk cId="2887268076" sldId="700"/>
            <ac:spMk id="3" creationId="{3666C134-C86B-4C7C-B5E2-2CFBBC01420E}"/>
          </ac:spMkLst>
        </pc:spChg>
        <pc:spChg chg="mod">
          <ac:chgData name="Sardone, Virginia" userId="c99bd3fc-ab29-4d93-b180-738aa671c554" providerId="ADAL" clId="{AB40ABFE-27C7-4960-8CB4-C60825523F8F}" dt="2022-06-18T20:02:59.170" v="173" actId="6549"/>
          <ac:spMkLst>
            <pc:docMk/>
            <pc:sldMk cId="2887268076" sldId="700"/>
            <ac:spMk id="4" creationId="{52FB75BA-DA46-41AF-BD9D-209178F22DEC}"/>
          </ac:spMkLst>
        </pc:spChg>
      </pc:sldChg>
      <pc:sldChg chg="modSp mod">
        <pc:chgData name="Sardone, Virginia" userId="c99bd3fc-ab29-4d93-b180-738aa671c554" providerId="ADAL" clId="{AB40ABFE-27C7-4960-8CB4-C60825523F8F}" dt="2022-06-18T20:47:32.119" v="2017" actId="20577"/>
        <pc:sldMkLst>
          <pc:docMk/>
          <pc:sldMk cId="2705310999" sldId="702"/>
        </pc:sldMkLst>
        <pc:spChg chg="mod">
          <ac:chgData name="Sardone, Virginia" userId="c99bd3fc-ab29-4d93-b180-738aa671c554" providerId="ADAL" clId="{AB40ABFE-27C7-4960-8CB4-C60825523F8F}" dt="2022-06-18T20:47:32.119" v="2017" actId="20577"/>
          <ac:spMkLst>
            <pc:docMk/>
            <pc:sldMk cId="2705310999" sldId="702"/>
            <ac:spMk id="2" creationId="{EAC31F6E-481A-4A20-BD2C-F340C28721EA}"/>
          </ac:spMkLst>
        </pc:spChg>
      </pc:sldChg>
      <pc:sldChg chg="modSp mod">
        <pc:chgData name="Sardone, Virginia" userId="c99bd3fc-ab29-4d93-b180-738aa671c554" providerId="ADAL" clId="{AB40ABFE-27C7-4960-8CB4-C60825523F8F}" dt="2022-06-18T20:53:13.711" v="2156" actId="6549"/>
        <pc:sldMkLst>
          <pc:docMk/>
          <pc:sldMk cId="445311792" sldId="703"/>
        </pc:sldMkLst>
        <pc:spChg chg="mod">
          <ac:chgData name="Sardone, Virginia" userId="c99bd3fc-ab29-4d93-b180-738aa671c554" providerId="ADAL" clId="{AB40ABFE-27C7-4960-8CB4-C60825523F8F}" dt="2022-06-18T20:53:13.711" v="2156" actId="6549"/>
          <ac:spMkLst>
            <pc:docMk/>
            <pc:sldMk cId="445311792" sldId="703"/>
            <ac:spMk id="4" creationId="{9D2887BE-FC0D-4A9E-AE3A-1AF86CED7154}"/>
          </ac:spMkLst>
        </pc:spChg>
      </pc:sldChg>
      <pc:sldChg chg="modSp mod">
        <pc:chgData name="Sardone, Virginia" userId="c99bd3fc-ab29-4d93-b180-738aa671c554" providerId="ADAL" clId="{AB40ABFE-27C7-4960-8CB4-C60825523F8F}" dt="2022-06-18T20:51:30.628" v="2139" actId="6549"/>
        <pc:sldMkLst>
          <pc:docMk/>
          <pc:sldMk cId="4174089542" sldId="705"/>
        </pc:sldMkLst>
        <pc:spChg chg="mod">
          <ac:chgData name="Sardone, Virginia" userId="c99bd3fc-ab29-4d93-b180-738aa671c554" providerId="ADAL" clId="{AB40ABFE-27C7-4960-8CB4-C60825523F8F}" dt="2022-06-18T20:51:30.628" v="2139" actId="6549"/>
          <ac:spMkLst>
            <pc:docMk/>
            <pc:sldMk cId="4174089542" sldId="705"/>
            <ac:spMk id="2" creationId="{9395FF9A-99C9-4279-88CF-F85C4AC8073F}"/>
          </ac:spMkLst>
        </pc:spChg>
      </pc:sldChg>
      <pc:sldChg chg="modSp mod">
        <pc:chgData name="Sardone, Virginia" userId="c99bd3fc-ab29-4d93-b180-738aa671c554" providerId="ADAL" clId="{AB40ABFE-27C7-4960-8CB4-C60825523F8F}" dt="2022-06-18T20:08:53.229" v="212" actId="6549"/>
        <pc:sldMkLst>
          <pc:docMk/>
          <pc:sldMk cId="3548387979" sldId="706"/>
        </pc:sldMkLst>
        <pc:spChg chg="mod">
          <ac:chgData name="Sardone, Virginia" userId="c99bd3fc-ab29-4d93-b180-738aa671c554" providerId="ADAL" clId="{AB40ABFE-27C7-4960-8CB4-C60825523F8F}" dt="2022-06-18T20:08:53.229" v="212" actId="6549"/>
          <ac:spMkLst>
            <pc:docMk/>
            <pc:sldMk cId="3548387979" sldId="706"/>
            <ac:spMk id="2" creationId="{F603A77A-3A9D-924A-8FC9-F507656B302E}"/>
          </ac:spMkLst>
        </pc:spChg>
      </pc:sldChg>
      <pc:sldChg chg="modSp mod">
        <pc:chgData name="Sardone, Virginia" userId="c99bd3fc-ab29-4d93-b180-738aa671c554" providerId="ADAL" clId="{AB40ABFE-27C7-4960-8CB4-C60825523F8F}" dt="2022-06-18T20:55:08.101" v="2170" actId="20577"/>
        <pc:sldMkLst>
          <pc:docMk/>
          <pc:sldMk cId="569171931" sldId="707"/>
        </pc:sldMkLst>
        <pc:spChg chg="mod">
          <ac:chgData name="Sardone, Virginia" userId="c99bd3fc-ab29-4d93-b180-738aa671c554" providerId="ADAL" clId="{AB40ABFE-27C7-4960-8CB4-C60825523F8F}" dt="2022-06-18T20:55:08.101" v="2170" actId="20577"/>
          <ac:spMkLst>
            <pc:docMk/>
            <pc:sldMk cId="569171931" sldId="707"/>
            <ac:spMk id="2" creationId="{F603A77A-3A9D-924A-8FC9-F507656B302E}"/>
          </ac:spMkLst>
        </pc:spChg>
      </pc:sldChg>
      <pc:sldChg chg="modSp mod">
        <pc:chgData name="Sardone, Virginia" userId="c99bd3fc-ab29-4d93-b180-738aa671c554" providerId="ADAL" clId="{AB40ABFE-27C7-4960-8CB4-C60825523F8F}" dt="2022-06-18T20:56:30.852" v="2173" actId="20577"/>
        <pc:sldMkLst>
          <pc:docMk/>
          <pc:sldMk cId="2398113051" sldId="708"/>
        </pc:sldMkLst>
        <pc:spChg chg="mod">
          <ac:chgData name="Sardone, Virginia" userId="c99bd3fc-ab29-4d93-b180-738aa671c554" providerId="ADAL" clId="{AB40ABFE-27C7-4960-8CB4-C60825523F8F}" dt="2022-06-18T20:56:30.852" v="2173" actId="20577"/>
          <ac:spMkLst>
            <pc:docMk/>
            <pc:sldMk cId="2398113051" sldId="708"/>
            <ac:spMk id="2" creationId="{5D307355-952D-4EB7-A794-7B9C4743EA87}"/>
          </ac:spMkLst>
        </pc:spChg>
      </pc:sldChg>
    </pc:docChg>
  </pc:docChgLst>
  <pc:docChgLst>
    <pc:chgData name="Sardone, Virginia" userId="S::virginia.sardone@hud.gov::c99bd3fc-ab29-4d93-b180-738aa671c554" providerId="AD" clId="Web-{BF865C16-7C8A-C15C-6CEB-4B6817669CF1}"/>
    <pc:docChg chg="modSld">
      <pc:chgData name="Sardone, Virginia" userId="S::virginia.sardone@hud.gov::c99bd3fc-ab29-4d93-b180-738aa671c554" providerId="AD" clId="Web-{BF865C16-7C8A-C15C-6CEB-4B6817669CF1}" dt="2022-06-19T15:28:22.056" v="118" actId="20577"/>
      <pc:docMkLst>
        <pc:docMk/>
      </pc:docMkLst>
      <pc:sldChg chg="modSp">
        <pc:chgData name="Sardone, Virginia" userId="S::virginia.sardone@hud.gov::c99bd3fc-ab29-4d93-b180-738aa671c554" providerId="AD" clId="Web-{BF865C16-7C8A-C15C-6CEB-4B6817669CF1}" dt="2022-06-19T15:28:22.056" v="118" actId="20577"/>
        <pc:sldMkLst>
          <pc:docMk/>
          <pc:sldMk cId="2149021917" sldId="275"/>
        </pc:sldMkLst>
        <pc:spChg chg="mod">
          <ac:chgData name="Sardone, Virginia" userId="S::virginia.sardone@hud.gov::c99bd3fc-ab29-4d93-b180-738aa671c554" providerId="AD" clId="Web-{BF865C16-7C8A-C15C-6CEB-4B6817669CF1}" dt="2022-06-19T15:28:22.056" v="118" actId="20577"/>
          <ac:spMkLst>
            <pc:docMk/>
            <pc:sldMk cId="2149021917" sldId="275"/>
            <ac:spMk id="2" creationId="{40670A9B-DFCB-4A0F-8EEA-CA420CB44366}"/>
          </ac:spMkLst>
        </pc:spChg>
        <pc:spChg chg="mod">
          <ac:chgData name="Sardone, Virginia" userId="S::virginia.sardone@hud.gov::c99bd3fc-ab29-4d93-b180-738aa671c554" providerId="AD" clId="Web-{BF865C16-7C8A-C15C-6CEB-4B6817669CF1}" dt="2022-06-19T15:25:16.646" v="31" actId="20577"/>
          <ac:spMkLst>
            <pc:docMk/>
            <pc:sldMk cId="2149021917" sldId="275"/>
            <ac:spMk id="3" creationId="{0579A2EA-C1C8-4FED-8F11-F068883C170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FA72F3A-3AA3-3D4B-B3CA-395BA40F813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a:extLst>
              <a:ext uri="{FF2B5EF4-FFF2-40B4-BE49-F238E27FC236}">
                <a16:creationId xmlns:a16="http://schemas.microsoft.com/office/drawing/2014/main" id="{6D60EE91-132D-184F-80CE-8631904D498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7BA1500-C4A4-3E49-B7B8-774717CE8F3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D57B45-5B4D-DD45-A313-3150A51790A6}" type="slidenum">
              <a:rPr lang="en-US" smtClean="0"/>
              <a:t>‹#›</a:t>
            </a:fld>
            <a:endParaRPr lang="en-US"/>
          </a:p>
        </p:txBody>
      </p:sp>
      <p:sp>
        <p:nvSpPr>
          <p:cNvPr id="6" name="Date Placeholder 5">
            <a:extLst>
              <a:ext uri="{FF2B5EF4-FFF2-40B4-BE49-F238E27FC236}">
                <a16:creationId xmlns:a16="http://schemas.microsoft.com/office/drawing/2014/main" id="{EFAD8607-5A93-F94C-B054-3AC3A98A08F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1570F64-987E-0949-BF74-70CAA0D3BA0F}" type="datetimeFigureOut">
              <a:rPr lang="en-US" smtClean="0"/>
              <a:t>6/19/2022</a:t>
            </a:fld>
            <a:endParaRPr lang="en-US"/>
          </a:p>
        </p:txBody>
      </p:sp>
    </p:spTree>
    <p:extLst>
      <p:ext uri="{BB962C8B-B14F-4D97-AF65-F5344CB8AC3E}">
        <p14:creationId xmlns:p14="http://schemas.microsoft.com/office/powerpoint/2010/main" val="22730238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EEE450-B192-411D-934A-BCBE34009EDB}" type="datetimeFigureOut">
              <a:rPr lang="en-US"/>
              <a:t>6/19/2022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66418-F429-4B71-AF9E-19D4CB690434}" type="slidenum">
              <a:rPr lang="en-US"/>
              <a:t>‹#›</a:t>
            </a:fld>
            <a:endParaRPr lang="en-US"/>
          </a:p>
        </p:txBody>
      </p:sp>
    </p:spTree>
    <p:extLst>
      <p:ext uri="{BB962C8B-B14F-4D97-AF65-F5344CB8AC3E}">
        <p14:creationId xmlns:p14="http://schemas.microsoft.com/office/powerpoint/2010/main" val="2857365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A66418-F429-4B71-AF9E-19D4CB690434}" type="slidenum">
              <a:rPr lang="en-US" smtClean="0"/>
              <a:t>4</a:t>
            </a:fld>
            <a:endParaRPr lang="en-US"/>
          </a:p>
        </p:txBody>
      </p:sp>
    </p:spTree>
    <p:extLst>
      <p:ext uri="{BB962C8B-B14F-4D97-AF65-F5344CB8AC3E}">
        <p14:creationId xmlns:p14="http://schemas.microsoft.com/office/powerpoint/2010/main" val="3327937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A66418-F429-4B71-AF9E-19D4CB690434}" type="slidenum">
              <a:rPr lang="en-US" smtClean="0"/>
              <a:t>5</a:t>
            </a:fld>
            <a:endParaRPr lang="en-US"/>
          </a:p>
        </p:txBody>
      </p:sp>
    </p:spTree>
    <p:extLst>
      <p:ext uri="{BB962C8B-B14F-4D97-AF65-F5344CB8AC3E}">
        <p14:creationId xmlns:p14="http://schemas.microsoft.com/office/powerpoint/2010/main" val="2652236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A66418-F429-4B71-AF9E-19D4CB690434}" type="slidenum">
              <a:rPr lang="en-US" smtClean="0"/>
              <a:t>25</a:t>
            </a:fld>
            <a:endParaRPr lang="en-US"/>
          </a:p>
        </p:txBody>
      </p:sp>
    </p:spTree>
    <p:extLst>
      <p:ext uri="{BB962C8B-B14F-4D97-AF65-F5344CB8AC3E}">
        <p14:creationId xmlns:p14="http://schemas.microsoft.com/office/powerpoint/2010/main" val="4206238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Add talking points about CE</a:t>
            </a:r>
          </a:p>
        </p:txBody>
      </p:sp>
      <p:sp>
        <p:nvSpPr>
          <p:cNvPr id="4" name="Slide Number Placeholder 3"/>
          <p:cNvSpPr>
            <a:spLocks noGrp="1"/>
          </p:cNvSpPr>
          <p:nvPr>
            <p:ph type="sldNum" sz="quarter" idx="5"/>
          </p:nvPr>
        </p:nvSpPr>
        <p:spPr/>
        <p:txBody>
          <a:bodyPr/>
          <a:lstStyle/>
          <a:p>
            <a:fld id="{40A66418-F429-4B71-AF9E-19D4CB690434}" type="slidenum">
              <a:rPr lang="en-US" smtClean="0"/>
              <a:t>32</a:t>
            </a:fld>
            <a:endParaRPr lang="en-US"/>
          </a:p>
        </p:txBody>
      </p:sp>
    </p:spTree>
    <p:extLst>
      <p:ext uri="{BB962C8B-B14F-4D97-AF65-F5344CB8AC3E}">
        <p14:creationId xmlns:p14="http://schemas.microsoft.com/office/powerpoint/2010/main" val="10243061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17" name="TextBox 16"/>
          <p:cNvSpPr txBox="1"/>
          <p:nvPr userDrawn="1"/>
        </p:nvSpPr>
        <p:spPr>
          <a:xfrm>
            <a:off x="0" y="0"/>
            <a:ext cx="12191999" cy="6858000"/>
          </a:xfrm>
          <a:prstGeom prst="rect">
            <a:avLst/>
          </a:prstGeom>
          <a:solidFill>
            <a:schemeClr val="bg1"/>
          </a:solidFill>
        </p:spPr>
        <p:txBody>
          <a:bodyPr wrap="square" lIns="0" tIns="0" rIns="0" bIns="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indent="0" algn="ctr">
              <a:spcBef>
                <a:spcPts val="1200"/>
              </a:spcBef>
              <a:spcAft>
                <a:spcPts val="0"/>
              </a:spcAft>
              <a:buNone/>
            </a:pPr>
            <a:endParaRPr lang="en-US" sz="1350" b="1">
              <a:solidFill>
                <a:schemeClr val="tx2"/>
              </a:solidFill>
            </a:endParaRPr>
          </a:p>
        </p:txBody>
      </p:sp>
      <p:pic>
        <p:nvPicPr>
          <p:cNvPr id="4" name="Picture 3">
            <a:extLst>
              <a:ext uri="{FF2B5EF4-FFF2-40B4-BE49-F238E27FC236}">
                <a16:creationId xmlns:a16="http://schemas.microsoft.com/office/drawing/2014/main" id="{D998ACA3-6682-CA49-A5BF-A83395BA95B2}"/>
              </a:ext>
            </a:extLst>
          </p:cNvPr>
          <p:cNvPicPr>
            <a:picLocks noChangeAspect="1"/>
          </p:cNvPicPr>
          <p:nvPr userDrawn="1"/>
        </p:nvPicPr>
        <p:blipFill rotWithShape="1">
          <a:blip r:embed="rId2">
            <a:duotone>
              <a:schemeClr val="accent5">
                <a:shade val="45000"/>
                <a:satMod val="135000"/>
              </a:schemeClr>
              <a:prstClr val="white"/>
            </a:duotone>
            <a:lum bright="-20000" contrast="40000"/>
          </a:blip>
          <a:srcRect r="2168" b="24984"/>
          <a:stretch/>
        </p:blipFill>
        <p:spPr>
          <a:xfrm>
            <a:off x="515379" y="1447867"/>
            <a:ext cx="11123660" cy="2675791"/>
          </a:xfrm>
          <a:prstGeom prst="rect">
            <a:avLst/>
          </a:prstGeom>
        </p:spPr>
      </p:pic>
      <p:sp>
        <p:nvSpPr>
          <p:cNvPr id="14" name="TextBox 13">
            <a:extLst>
              <a:ext uri="{FF2B5EF4-FFF2-40B4-BE49-F238E27FC236}">
                <a16:creationId xmlns:a16="http://schemas.microsoft.com/office/drawing/2014/main" id="{9A0C4252-0D36-7A4B-9F0B-1D8C9CE8B650}"/>
              </a:ext>
            </a:extLst>
          </p:cNvPr>
          <p:cNvSpPr txBox="1"/>
          <p:nvPr userDrawn="1"/>
        </p:nvSpPr>
        <p:spPr>
          <a:xfrm>
            <a:off x="0" y="3983155"/>
            <a:ext cx="12192001" cy="317311"/>
          </a:xfrm>
          <a:prstGeom prst="rect">
            <a:avLst/>
          </a:prstGeom>
          <a:solidFill>
            <a:srgbClr val="B0C822"/>
          </a:solidFill>
        </p:spPr>
        <p:txBody>
          <a:bodyPr wrap="square" lIns="0" tIns="0" rIns="0" bIns="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indent="0" algn="ctr">
              <a:spcBef>
                <a:spcPts val="1200"/>
              </a:spcBef>
              <a:spcAft>
                <a:spcPts val="0"/>
              </a:spcAft>
              <a:buNone/>
            </a:pPr>
            <a:endParaRPr lang="en-US" sz="1350" b="1">
              <a:solidFill>
                <a:schemeClr val="tx2"/>
              </a:solidFill>
            </a:endParaRPr>
          </a:p>
        </p:txBody>
      </p:sp>
      <p:sp>
        <p:nvSpPr>
          <p:cNvPr id="23" name="TextBox 22">
            <a:extLst>
              <a:ext uri="{FF2B5EF4-FFF2-40B4-BE49-F238E27FC236}">
                <a16:creationId xmlns:a16="http://schemas.microsoft.com/office/drawing/2014/main" id="{CEC940E3-7C86-FD4B-9F20-EA732D7D3796}"/>
              </a:ext>
            </a:extLst>
          </p:cNvPr>
          <p:cNvSpPr txBox="1"/>
          <p:nvPr userDrawn="1"/>
        </p:nvSpPr>
        <p:spPr>
          <a:xfrm>
            <a:off x="0" y="4297681"/>
            <a:ext cx="12192000" cy="2560319"/>
          </a:xfrm>
          <a:prstGeom prst="rect">
            <a:avLst/>
          </a:prstGeom>
          <a:noFill/>
        </p:spPr>
        <p:txBody>
          <a:bodyPr wrap="square" lIns="0" tIns="0" rIns="0" bIns="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indent="0" algn="ctr">
              <a:spcBef>
                <a:spcPts val="1200"/>
              </a:spcBef>
              <a:spcAft>
                <a:spcPts val="0"/>
              </a:spcAft>
              <a:buNone/>
            </a:pPr>
            <a:endParaRPr lang="en-US" sz="1350" b="1">
              <a:solidFill>
                <a:schemeClr val="tx2"/>
              </a:solidFill>
            </a:endParaRPr>
          </a:p>
        </p:txBody>
      </p:sp>
      <p:sp>
        <p:nvSpPr>
          <p:cNvPr id="24" name="Title 1">
            <a:extLst>
              <a:ext uri="{FF2B5EF4-FFF2-40B4-BE49-F238E27FC236}">
                <a16:creationId xmlns:a16="http://schemas.microsoft.com/office/drawing/2014/main" id="{3C795503-74D9-1E43-85CE-A47C8040761E}"/>
              </a:ext>
            </a:extLst>
          </p:cNvPr>
          <p:cNvSpPr>
            <a:spLocks noGrp="1"/>
          </p:cNvSpPr>
          <p:nvPr>
            <p:ph type="ctrTitle" hasCustomPrompt="1"/>
          </p:nvPr>
        </p:nvSpPr>
        <p:spPr>
          <a:xfrm>
            <a:off x="475725" y="4583880"/>
            <a:ext cx="11152952" cy="874107"/>
          </a:xfrm>
        </p:spPr>
        <p:txBody>
          <a:bodyPr anchor="b">
            <a:noAutofit/>
          </a:bodyPr>
          <a:lstStyle>
            <a:lvl1pPr>
              <a:defRPr sz="4400" b="1">
                <a:solidFill>
                  <a:schemeClr val="accent1">
                    <a:lumMod val="50000"/>
                  </a:schemeClr>
                </a:solidFill>
              </a:defRPr>
            </a:lvl1pPr>
          </a:lstStyle>
          <a:p>
            <a:r>
              <a:rPr lang="en-US"/>
              <a:t>HOME American Rescue Plan Program</a:t>
            </a:r>
          </a:p>
        </p:txBody>
      </p:sp>
      <p:sp>
        <p:nvSpPr>
          <p:cNvPr id="25" name="Subtitle 2">
            <a:extLst>
              <a:ext uri="{FF2B5EF4-FFF2-40B4-BE49-F238E27FC236}">
                <a16:creationId xmlns:a16="http://schemas.microsoft.com/office/drawing/2014/main" id="{212BDA6D-B99F-A044-A17B-0A1A2E65B17F}"/>
              </a:ext>
            </a:extLst>
          </p:cNvPr>
          <p:cNvSpPr>
            <a:spLocks noGrp="1"/>
          </p:cNvSpPr>
          <p:nvPr>
            <p:ph type="subTitle" idx="1"/>
          </p:nvPr>
        </p:nvSpPr>
        <p:spPr>
          <a:xfrm>
            <a:off x="504299" y="5476140"/>
            <a:ext cx="9099287" cy="482324"/>
          </a:xfrm>
        </p:spPr>
        <p:txBody>
          <a:bodyPr anchor="t">
            <a:noAutofit/>
          </a:bodyPr>
          <a:lstStyle>
            <a:lvl1pPr marL="0" indent="0" algn="l">
              <a:buNone/>
              <a:defRPr sz="2800" b="0" i="0">
                <a:solidFill>
                  <a:schemeClr val="accent1">
                    <a:lumMod val="50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6" name="Subtitle 2">
            <a:extLst>
              <a:ext uri="{FF2B5EF4-FFF2-40B4-BE49-F238E27FC236}">
                <a16:creationId xmlns:a16="http://schemas.microsoft.com/office/drawing/2014/main" id="{85D2533C-F0C7-F944-BCC4-66F0C6812E36}"/>
              </a:ext>
            </a:extLst>
          </p:cNvPr>
          <p:cNvSpPr txBox="1">
            <a:spLocks/>
          </p:cNvSpPr>
          <p:nvPr userDrawn="1"/>
        </p:nvSpPr>
        <p:spPr>
          <a:xfrm>
            <a:off x="507997" y="6164701"/>
            <a:ext cx="9099287" cy="482324"/>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2800" b="0" i="0" kern="120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sz="1400" b="1"/>
              <a:t>May 15, 2020</a:t>
            </a:r>
          </a:p>
        </p:txBody>
      </p:sp>
      <p:grpSp>
        <p:nvGrpSpPr>
          <p:cNvPr id="27" name="Group 26">
            <a:extLst>
              <a:ext uri="{FF2B5EF4-FFF2-40B4-BE49-F238E27FC236}">
                <a16:creationId xmlns:a16="http://schemas.microsoft.com/office/drawing/2014/main" id="{E5B40F8E-42AA-DC4D-A649-DF7D2C374D9D}"/>
              </a:ext>
            </a:extLst>
          </p:cNvPr>
          <p:cNvGrpSpPr/>
          <p:nvPr userDrawn="1"/>
        </p:nvGrpSpPr>
        <p:grpSpPr>
          <a:xfrm>
            <a:off x="9878172" y="436109"/>
            <a:ext cx="1750505" cy="806220"/>
            <a:chOff x="1160554" y="4624008"/>
            <a:chExt cx="2368799" cy="1090984"/>
          </a:xfrm>
        </p:grpSpPr>
        <p:pic>
          <p:nvPicPr>
            <p:cNvPr id="28" name="Picture 27">
              <a:extLst>
                <a:ext uri="{FF2B5EF4-FFF2-40B4-BE49-F238E27FC236}">
                  <a16:creationId xmlns:a16="http://schemas.microsoft.com/office/drawing/2014/main" id="{149B1C4F-CFB6-2648-B523-B6B900D96D2D}"/>
                </a:ext>
              </a:extLst>
            </p:cNvPr>
            <p:cNvPicPr>
              <a:picLocks noChangeAspect="1"/>
            </p:cNvPicPr>
            <p:nvPr userDrawn="1"/>
          </p:nvPicPr>
          <p:blipFill>
            <a:blip r:embed="rId3"/>
            <a:stretch>
              <a:fillRect/>
            </a:stretch>
          </p:blipFill>
          <p:spPr>
            <a:xfrm>
              <a:off x="1160554" y="4624008"/>
              <a:ext cx="1090984" cy="1090984"/>
            </a:xfrm>
            <a:prstGeom prst="rect">
              <a:avLst/>
            </a:prstGeom>
          </p:spPr>
        </p:pic>
        <p:pic>
          <p:nvPicPr>
            <p:cNvPr id="29" name="Picture 28">
              <a:extLst>
                <a:ext uri="{FF2B5EF4-FFF2-40B4-BE49-F238E27FC236}">
                  <a16:creationId xmlns:a16="http://schemas.microsoft.com/office/drawing/2014/main" id="{DCD7F1E5-6C1D-BF48-9743-AA02EAA1D33B}"/>
                </a:ext>
              </a:extLst>
            </p:cNvPr>
            <p:cNvPicPr>
              <a:picLocks noChangeAspect="1"/>
            </p:cNvPicPr>
            <p:nvPr userDrawn="1"/>
          </p:nvPicPr>
          <p:blipFill>
            <a:blip r:embed="rId4"/>
            <a:stretch>
              <a:fillRect/>
            </a:stretch>
          </p:blipFill>
          <p:spPr>
            <a:xfrm>
              <a:off x="2563639" y="4634056"/>
              <a:ext cx="965714" cy="1032374"/>
            </a:xfrm>
            <a:prstGeom prst="rect">
              <a:avLst/>
            </a:prstGeom>
          </p:spPr>
        </p:pic>
      </p:grpSp>
    </p:spTree>
    <p:extLst>
      <p:ext uri="{BB962C8B-B14F-4D97-AF65-F5344CB8AC3E}">
        <p14:creationId xmlns:p14="http://schemas.microsoft.com/office/powerpoint/2010/main" val="3171461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 Picture">
    <p:spTree>
      <p:nvGrpSpPr>
        <p:cNvPr id="1" name=""/>
        <p:cNvGrpSpPr/>
        <p:nvPr/>
      </p:nvGrpSpPr>
      <p:grpSpPr>
        <a:xfrm>
          <a:off x="0" y="0"/>
          <a:ext cx="0" cy="0"/>
          <a:chOff x="0" y="0"/>
          <a:chExt cx="0" cy="0"/>
        </a:xfrm>
      </p:grpSpPr>
      <p:sp>
        <p:nvSpPr>
          <p:cNvPr id="15" name="Picture Placeholder 11">
            <a:extLst>
              <a:ext uri="{FF2B5EF4-FFF2-40B4-BE49-F238E27FC236}">
                <a16:creationId xmlns:a16="http://schemas.microsoft.com/office/drawing/2014/main" id="{02D45EEA-5E6E-7E4B-B689-1076AEFF9264}"/>
              </a:ext>
            </a:extLst>
          </p:cNvPr>
          <p:cNvSpPr>
            <a:spLocks noGrp="1"/>
          </p:cNvSpPr>
          <p:nvPr>
            <p:ph type="pic" sz="quarter" idx="13"/>
          </p:nvPr>
        </p:nvSpPr>
        <p:spPr>
          <a:xfrm>
            <a:off x="6238987" y="1762298"/>
            <a:ext cx="5343415" cy="3952411"/>
          </a:xfrm>
        </p:spPr>
        <p:txBody>
          <a:bodyPr>
            <a:normAutofit/>
          </a:bodyPr>
          <a:lstStyle>
            <a:lvl1pPr marL="0" indent="0">
              <a:buNone/>
              <a:defRPr sz="2500" b="0"/>
            </a:lvl1pPr>
          </a:lstStyle>
          <a:p>
            <a:r>
              <a:rPr lang="en-US"/>
              <a:t>Click icon to add picture</a:t>
            </a:r>
          </a:p>
        </p:txBody>
      </p:sp>
      <p:sp>
        <p:nvSpPr>
          <p:cNvPr id="46" name="Content Placeholder 2">
            <a:extLst>
              <a:ext uri="{FF2B5EF4-FFF2-40B4-BE49-F238E27FC236}">
                <a16:creationId xmlns:a16="http://schemas.microsoft.com/office/drawing/2014/main" id="{C46BB2C2-D3A2-BE4F-BBF3-C3C0E9B0E5BE}"/>
              </a:ext>
            </a:extLst>
          </p:cNvPr>
          <p:cNvSpPr>
            <a:spLocks noGrp="1"/>
          </p:cNvSpPr>
          <p:nvPr>
            <p:ph idx="1"/>
          </p:nvPr>
        </p:nvSpPr>
        <p:spPr>
          <a:xfrm>
            <a:off x="609599" y="1762298"/>
            <a:ext cx="5342627" cy="3952412"/>
          </a:xfrm>
        </p:spPr>
        <p:txBody>
          <a:bodyPr>
            <a:normAutofit/>
          </a:bodyPr>
          <a:lstStyle>
            <a:lvl1pPr>
              <a:defRPr sz="2500" b="0">
                <a:solidFill>
                  <a:srgbClr val="121212"/>
                </a:solidFill>
              </a:defRPr>
            </a:lvl1pPr>
            <a:lvl2pPr>
              <a:defRPr sz="2000" b="0">
                <a:solidFill>
                  <a:srgbClr val="121212"/>
                </a:solidFill>
              </a:defRPr>
            </a:lvl2pPr>
            <a:lvl3pPr>
              <a:defRPr sz="2000" b="0">
                <a:solidFill>
                  <a:srgbClr val="121212"/>
                </a:solidFill>
              </a:defRPr>
            </a:lvl3pPr>
            <a:lvl4pPr>
              <a:defRPr sz="2000" b="0">
                <a:solidFill>
                  <a:srgbClr val="121212"/>
                </a:solidFill>
              </a:defRPr>
            </a:lvl4pPr>
            <a:lvl5pPr>
              <a:defRPr sz="2000" b="0">
                <a:solidFill>
                  <a:srgbClr val="12121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Box 19">
            <a:extLst>
              <a:ext uri="{FF2B5EF4-FFF2-40B4-BE49-F238E27FC236}">
                <a16:creationId xmlns:a16="http://schemas.microsoft.com/office/drawing/2014/main" id="{47B4A203-272C-4D42-8619-2574A1A20E95}"/>
              </a:ext>
            </a:extLst>
          </p:cNvPr>
          <p:cNvSpPr txBox="1"/>
          <p:nvPr userDrawn="1"/>
        </p:nvSpPr>
        <p:spPr>
          <a:xfrm>
            <a:off x="-2" y="1"/>
            <a:ext cx="12192000" cy="1452974"/>
          </a:xfrm>
          <a:prstGeom prst="rect">
            <a:avLst/>
          </a:prstGeom>
          <a:solidFill>
            <a:schemeClr val="accent6">
              <a:lumMod val="20000"/>
              <a:lumOff val="80000"/>
            </a:schemeClr>
          </a:solidFill>
        </p:spPr>
        <p:txBody>
          <a:bodyPr wrap="square" lIns="0" tIns="0" rIns="0" bIns="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indent="0" algn="ctr">
              <a:spcBef>
                <a:spcPts val="1200"/>
              </a:spcBef>
              <a:spcAft>
                <a:spcPts val="0"/>
              </a:spcAft>
              <a:buNone/>
            </a:pPr>
            <a:endParaRPr lang="en-US" sz="1350" b="1">
              <a:solidFill>
                <a:schemeClr val="tx2"/>
              </a:solidFill>
            </a:endParaRPr>
          </a:p>
        </p:txBody>
      </p:sp>
      <p:sp>
        <p:nvSpPr>
          <p:cNvPr id="22" name="Title 1">
            <a:extLst>
              <a:ext uri="{FF2B5EF4-FFF2-40B4-BE49-F238E27FC236}">
                <a16:creationId xmlns:a16="http://schemas.microsoft.com/office/drawing/2014/main" id="{B7727BBF-07E5-954E-9D93-8919FBE5F25E}"/>
              </a:ext>
            </a:extLst>
          </p:cNvPr>
          <p:cNvSpPr>
            <a:spLocks noGrp="1"/>
          </p:cNvSpPr>
          <p:nvPr>
            <p:ph type="title" hasCustomPrompt="1"/>
          </p:nvPr>
        </p:nvSpPr>
        <p:spPr>
          <a:xfrm>
            <a:off x="609598" y="387128"/>
            <a:ext cx="10972804" cy="906525"/>
          </a:xfrm>
        </p:spPr>
        <p:txBody>
          <a:bodyPr anchor="b" anchorCtr="0">
            <a:normAutofit/>
          </a:bodyPr>
          <a:lstStyle>
            <a:lvl1pPr>
              <a:defRPr sz="3000" b="1">
                <a:solidFill>
                  <a:schemeClr val="accent1">
                    <a:lumMod val="50000"/>
                  </a:schemeClr>
                </a:solidFill>
              </a:defRPr>
            </a:lvl1pPr>
          </a:lstStyle>
          <a:p>
            <a:r>
              <a:rPr lang="en-US"/>
              <a:t>Title and Content</a:t>
            </a:r>
          </a:p>
        </p:txBody>
      </p:sp>
      <p:pic>
        <p:nvPicPr>
          <p:cNvPr id="29" name="Picture 28">
            <a:extLst>
              <a:ext uri="{FF2B5EF4-FFF2-40B4-BE49-F238E27FC236}">
                <a16:creationId xmlns:a16="http://schemas.microsoft.com/office/drawing/2014/main" id="{15C31186-0E70-6A4D-A724-D078824AA877}"/>
              </a:ext>
            </a:extLst>
          </p:cNvPr>
          <p:cNvPicPr>
            <a:picLocks noChangeAspect="1"/>
          </p:cNvPicPr>
          <p:nvPr userDrawn="1"/>
        </p:nvPicPr>
        <p:blipFill>
          <a:blip r:embed="rId2">
            <a:biLevel thresh="75000"/>
          </a:blip>
          <a:stretch>
            <a:fillRect/>
          </a:stretch>
        </p:blipFill>
        <p:spPr>
          <a:xfrm>
            <a:off x="609598" y="5961523"/>
            <a:ext cx="746276" cy="746276"/>
          </a:xfrm>
          <a:prstGeom prst="rect">
            <a:avLst/>
          </a:prstGeom>
        </p:spPr>
      </p:pic>
      <p:pic>
        <p:nvPicPr>
          <p:cNvPr id="10" name="Picture 9">
            <a:extLst>
              <a:ext uri="{FF2B5EF4-FFF2-40B4-BE49-F238E27FC236}">
                <a16:creationId xmlns:a16="http://schemas.microsoft.com/office/drawing/2014/main" id="{20E06153-FABF-5F42-BB07-5A813839A3D5}"/>
              </a:ext>
            </a:extLst>
          </p:cNvPr>
          <p:cNvPicPr>
            <a:picLocks noChangeAspect="1"/>
          </p:cNvPicPr>
          <p:nvPr userDrawn="1"/>
        </p:nvPicPr>
        <p:blipFill rotWithShape="1">
          <a:blip r:embed="rId3">
            <a:duotone>
              <a:schemeClr val="accent5">
                <a:shade val="45000"/>
                <a:satMod val="135000"/>
              </a:schemeClr>
              <a:prstClr val="white"/>
            </a:duotone>
          </a:blip>
          <a:srcRect l="35264" t="-20097" b="13967"/>
          <a:stretch/>
        </p:blipFill>
        <p:spPr>
          <a:xfrm flipH="1">
            <a:off x="8223990" y="5423338"/>
            <a:ext cx="3968007" cy="1455676"/>
          </a:xfrm>
          <a:prstGeom prst="rect">
            <a:avLst/>
          </a:prstGeom>
        </p:spPr>
      </p:pic>
    </p:spTree>
    <p:extLst>
      <p:ext uri="{BB962C8B-B14F-4D97-AF65-F5344CB8AC3E}">
        <p14:creationId xmlns:p14="http://schemas.microsoft.com/office/powerpoint/2010/main" val="5891398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Slide">
    <p:spTree>
      <p:nvGrpSpPr>
        <p:cNvPr id="1" name=""/>
        <p:cNvGrpSpPr/>
        <p:nvPr/>
      </p:nvGrpSpPr>
      <p:grpSpPr>
        <a:xfrm>
          <a:off x="0" y="0"/>
          <a:ext cx="0" cy="0"/>
          <a:chOff x="0" y="0"/>
          <a:chExt cx="0" cy="0"/>
        </a:xfrm>
      </p:grpSpPr>
      <p:sp>
        <p:nvSpPr>
          <p:cNvPr id="15" name="Picture Placeholder 11">
            <a:extLst>
              <a:ext uri="{FF2B5EF4-FFF2-40B4-BE49-F238E27FC236}">
                <a16:creationId xmlns:a16="http://schemas.microsoft.com/office/drawing/2014/main" id="{02D45EEA-5E6E-7E4B-B689-1076AEFF9264}"/>
              </a:ext>
            </a:extLst>
          </p:cNvPr>
          <p:cNvSpPr>
            <a:spLocks noGrp="1"/>
          </p:cNvSpPr>
          <p:nvPr>
            <p:ph type="pic" sz="quarter" idx="13"/>
          </p:nvPr>
        </p:nvSpPr>
        <p:spPr>
          <a:xfrm>
            <a:off x="609599" y="1762297"/>
            <a:ext cx="10972803" cy="3952413"/>
          </a:xfrm>
        </p:spPr>
        <p:txBody>
          <a:bodyPr>
            <a:normAutofit/>
          </a:bodyPr>
          <a:lstStyle>
            <a:lvl1pPr marL="0" indent="0">
              <a:buNone/>
              <a:defRPr sz="2500" b="0"/>
            </a:lvl1pPr>
          </a:lstStyle>
          <a:p>
            <a:r>
              <a:rPr lang="en-US"/>
              <a:t>Click icon to add picture</a:t>
            </a:r>
          </a:p>
        </p:txBody>
      </p:sp>
      <p:sp>
        <p:nvSpPr>
          <p:cNvPr id="19" name="TextBox 18">
            <a:extLst>
              <a:ext uri="{FF2B5EF4-FFF2-40B4-BE49-F238E27FC236}">
                <a16:creationId xmlns:a16="http://schemas.microsoft.com/office/drawing/2014/main" id="{A7552762-CAAB-F146-A533-075AC9868569}"/>
              </a:ext>
            </a:extLst>
          </p:cNvPr>
          <p:cNvSpPr txBox="1"/>
          <p:nvPr userDrawn="1"/>
        </p:nvSpPr>
        <p:spPr>
          <a:xfrm>
            <a:off x="-2" y="1"/>
            <a:ext cx="12192000" cy="1452974"/>
          </a:xfrm>
          <a:prstGeom prst="rect">
            <a:avLst/>
          </a:prstGeom>
          <a:solidFill>
            <a:schemeClr val="accent6">
              <a:lumMod val="20000"/>
              <a:lumOff val="80000"/>
            </a:schemeClr>
          </a:solidFill>
        </p:spPr>
        <p:txBody>
          <a:bodyPr wrap="square" lIns="0" tIns="0" rIns="0" bIns="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indent="0" algn="ctr">
              <a:spcBef>
                <a:spcPts val="1200"/>
              </a:spcBef>
              <a:spcAft>
                <a:spcPts val="0"/>
              </a:spcAft>
              <a:buNone/>
            </a:pPr>
            <a:endParaRPr lang="en-US" sz="1350" b="1">
              <a:solidFill>
                <a:schemeClr val="tx2"/>
              </a:solidFill>
            </a:endParaRPr>
          </a:p>
        </p:txBody>
      </p:sp>
      <p:sp>
        <p:nvSpPr>
          <p:cNvPr id="22" name="Title 1">
            <a:extLst>
              <a:ext uri="{FF2B5EF4-FFF2-40B4-BE49-F238E27FC236}">
                <a16:creationId xmlns:a16="http://schemas.microsoft.com/office/drawing/2014/main" id="{439D8822-AA34-E447-96B5-E18C5F575443}"/>
              </a:ext>
            </a:extLst>
          </p:cNvPr>
          <p:cNvSpPr>
            <a:spLocks noGrp="1"/>
          </p:cNvSpPr>
          <p:nvPr>
            <p:ph type="title" hasCustomPrompt="1"/>
          </p:nvPr>
        </p:nvSpPr>
        <p:spPr>
          <a:xfrm>
            <a:off x="609598" y="387128"/>
            <a:ext cx="10972804" cy="906525"/>
          </a:xfrm>
        </p:spPr>
        <p:txBody>
          <a:bodyPr anchor="b" anchorCtr="0">
            <a:normAutofit/>
          </a:bodyPr>
          <a:lstStyle>
            <a:lvl1pPr>
              <a:defRPr sz="3000" b="1">
                <a:solidFill>
                  <a:schemeClr val="accent1">
                    <a:lumMod val="50000"/>
                  </a:schemeClr>
                </a:solidFill>
              </a:defRPr>
            </a:lvl1pPr>
          </a:lstStyle>
          <a:p>
            <a:r>
              <a:rPr lang="en-US"/>
              <a:t>Title and Content</a:t>
            </a:r>
          </a:p>
        </p:txBody>
      </p:sp>
      <p:pic>
        <p:nvPicPr>
          <p:cNvPr id="28" name="Picture 27">
            <a:extLst>
              <a:ext uri="{FF2B5EF4-FFF2-40B4-BE49-F238E27FC236}">
                <a16:creationId xmlns:a16="http://schemas.microsoft.com/office/drawing/2014/main" id="{41E9FD33-A2EE-2049-B5E5-9998EAF631FF}"/>
              </a:ext>
            </a:extLst>
          </p:cNvPr>
          <p:cNvPicPr>
            <a:picLocks noChangeAspect="1"/>
          </p:cNvPicPr>
          <p:nvPr userDrawn="1"/>
        </p:nvPicPr>
        <p:blipFill>
          <a:blip r:embed="rId2">
            <a:biLevel thresh="75000"/>
          </a:blip>
          <a:stretch>
            <a:fillRect/>
          </a:stretch>
        </p:blipFill>
        <p:spPr>
          <a:xfrm>
            <a:off x="609598" y="5961523"/>
            <a:ext cx="746276" cy="746276"/>
          </a:xfrm>
          <a:prstGeom prst="rect">
            <a:avLst/>
          </a:prstGeom>
        </p:spPr>
      </p:pic>
      <p:pic>
        <p:nvPicPr>
          <p:cNvPr id="9" name="Picture 8">
            <a:extLst>
              <a:ext uri="{FF2B5EF4-FFF2-40B4-BE49-F238E27FC236}">
                <a16:creationId xmlns:a16="http://schemas.microsoft.com/office/drawing/2014/main" id="{A8B075B1-DA5C-444E-9BC1-D35E28E83E3A}"/>
              </a:ext>
            </a:extLst>
          </p:cNvPr>
          <p:cNvPicPr>
            <a:picLocks noChangeAspect="1"/>
          </p:cNvPicPr>
          <p:nvPr userDrawn="1"/>
        </p:nvPicPr>
        <p:blipFill rotWithShape="1">
          <a:blip r:embed="rId3">
            <a:duotone>
              <a:schemeClr val="accent5">
                <a:shade val="45000"/>
                <a:satMod val="135000"/>
              </a:schemeClr>
              <a:prstClr val="white"/>
            </a:duotone>
          </a:blip>
          <a:srcRect l="35264" t="-20450" b="13783"/>
          <a:stretch/>
        </p:blipFill>
        <p:spPr>
          <a:xfrm flipH="1">
            <a:off x="8223989" y="5423338"/>
            <a:ext cx="3988080" cy="1463040"/>
          </a:xfrm>
          <a:prstGeom prst="rect">
            <a:avLst/>
          </a:prstGeom>
        </p:spPr>
      </p:pic>
    </p:spTree>
    <p:extLst>
      <p:ext uri="{BB962C8B-B14F-4D97-AF65-F5344CB8AC3E}">
        <p14:creationId xmlns:p14="http://schemas.microsoft.com/office/powerpoint/2010/main" val="206435465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17" name="TextBox 16"/>
          <p:cNvSpPr txBox="1"/>
          <p:nvPr userDrawn="1"/>
        </p:nvSpPr>
        <p:spPr>
          <a:xfrm>
            <a:off x="0" y="0"/>
            <a:ext cx="12191999" cy="6858000"/>
          </a:xfrm>
          <a:prstGeom prst="rect">
            <a:avLst/>
          </a:prstGeom>
          <a:solidFill>
            <a:schemeClr val="bg1"/>
          </a:solidFill>
        </p:spPr>
        <p:txBody>
          <a:bodyPr wrap="square" lIns="0" tIns="0" rIns="0" bIns="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indent="0" algn="ctr">
              <a:spcBef>
                <a:spcPts val="1200"/>
              </a:spcBef>
              <a:spcAft>
                <a:spcPts val="0"/>
              </a:spcAft>
              <a:buNone/>
            </a:pPr>
            <a:endParaRPr lang="en-US" sz="1350" b="1">
              <a:solidFill>
                <a:schemeClr val="tx2"/>
              </a:solidFill>
            </a:endParaRPr>
          </a:p>
        </p:txBody>
      </p:sp>
      <p:pic>
        <p:nvPicPr>
          <p:cNvPr id="4" name="Picture 3">
            <a:extLst>
              <a:ext uri="{FF2B5EF4-FFF2-40B4-BE49-F238E27FC236}">
                <a16:creationId xmlns:a16="http://schemas.microsoft.com/office/drawing/2014/main" id="{D998ACA3-6682-CA49-A5BF-A83395BA95B2}"/>
              </a:ext>
            </a:extLst>
          </p:cNvPr>
          <p:cNvPicPr>
            <a:picLocks noChangeAspect="1"/>
          </p:cNvPicPr>
          <p:nvPr userDrawn="1"/>
        </p:nvPicPr>
        <p:blipFill rotWithShape="1">
          <a:blip r:embed="rId2">
            <a:duotone>
              <a:schemeClr val="accent5">
                <a:shade val="45000"/>
                <a:satMod val="135000"/>
              </a:schemeClr>
              <a:prstClr val="white"/>
            </a:duotone>
            <a:lum bright="-20000" contrast="40000"/>
          </a:blip>
          <a:srcRect r="2168" b="24984"/>
          <a:stretch/>
        </p:blipFill>
        <p:spPr>
          <a:xfrm>
            <a:off x="515379" y="1447867"/>
            <a:ext cx="11123660" cy="2675791"/>
          </a:xfrm>
          <a:prstGeom prst="rect">
            <a:avLst/>
          </a:prstGeom>
        </p:spPr>
      </p:pic>
      <p:sp>
        <p:nvSpPr>
          <p:cNvPr id="14" name="TextBox 13">
            <a:extLst>
              <a:ext uri="{FF2B5EF4-FFF2-40B4-BE49-F238E27FC236}">
                <a16:creationId xmlns:a16="http://schemas.microsoft.com/office/drawing/2014/main" id="{9A0C4252-0D36-7A4B-9F0B-1D8C9CE8B650}"/>
              </a:ext>
            </a:extLst>
          </p:cNvPr>
          <p:cNvSpPr txBox="1"/>
          <p:nvPr userDrawn="1"/>
        </p:nvSpPr>
        <p:spPr>
          <a:xfrm>
            <a:off x="0" y="3983155"/>
            <a:ext cx="12192001" cy="317311"/>
          </a:xfrm>
          <a:prstGeom prst="rect">
            <a:avLst/>
          </a:prstGeom>
          <a:solidFill>
            <a:srgbClr val="B0C822"/>
          </a:solidFill>
        </p:spPr>
        <p:txBody>
          <a:bodyPr wrap="square" lIns="0" tIns="0" rIns="0" bIns="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indent="0" algn="ctr">
              <a:spcBef>
                <a:spcPts val="1200"/>
              </a:spcBef>
              <a:spcAft>
                <a:spcPts val="0"/>
              </a:spcAft>
              <a:buNone/>
            </a:pPr>
            <a:endParaRPr lang="en-US" sz="1350" b="1">
              <a:solidFill>
                <a:schemeClr val="tx2"/>
              </a:solidFill>
            </a:endParaRPr>
          </a:p>
        </p:txBody>
      </p:sp>
      <p:sp>
        <p:nvSpPr>
          <p:cNvPr id="23" name="TextBox 22">
            <a:extLst>
              <a:ext uri="{FF2B5EF4-FFF2-40B4-BE49-F238E27FC236}">
                <a16:creationId xmlns:a16="http://schemas.microsoft.com/office/drawing/2014/main" id="{CEC940E3-7C86-FD4B-9F20-EA732D7D3796}"/>
              </a:ext>
            </a:extLst>
          </p:cNvPr>
          <p:cNvSpPr txBox="1"/>
          <p:nvPr userDrawn="1"/>
        </p:nvSpPr>
        <p:spPr>
          <a:xfrm>
            <a:off x="0" y="4297681"/>
            <a:ext cx="12192000" cy="2560319"/>
          </a:xfrm>
          <a:prstGeom prst="rect">
            <a:avLst/>
          </a:prstGeom>
          <a:noFill/>
        </p:spPr>
        <p:txBody>
          <a:bodyPr wrap="square" lIns="0" tIns="0" rIns="0" bIns="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indent="0" algn="ctr">
              <a:spcBef>
                <a:spcPts val="1200"/>
              </a:spcBef>
              <a:spcAft>
                <a:spcPts val="0"/>
              </a:spcAft>
              <a:buNone/>
            </a:pPr>
            <a:endParaRPr lang="en-US" sz="1350" b="1">
              <a:solidFill>
                <a:schemeClr val="tx2"/>
              </a:solidFill>
            </a:endParaRPr>
          </a:p>
        </p:txBody>
      </p:sp>
      <p:sp>
        <p:nvSpPr>
          <p:cNvPr id="24" name="Title 1">
            <a:extLst>
              <a:ext uri="{FF2B5EF4-FFF2-40B4-BE49-F238E27FC236}">
                <a16:creationId xmlns:a16="http://schemas.microsoft.com/office/drawing/2014/main" id="{3C795503-74D9-1E43-85CE-A47C8040761E}"/>
              </a:ext>
            </a:extLst>
          </p:cNvPr>
          <p:cNvSpPr>
            <a:spLocks noGrp="1"/>
          </p:cNvSpPr>
          <p:nvPr>
            <p:ph type="ctrTitle" hasCustomPrompt="1"/>
          </p:nvPr>
        </p:nvSpPr>
        <p:spPr>
          <a:xfrm>
            <a:off x="475725" y="4583880"/>
            <a:ext cx="9099285" cy="874107"/>
          </a:xfrm>
        </p:spPr>
        <p:txBody>
          <a:bodyPr anchor="b">
            <a:noAutofit/>
          </a:bodyPr>
          <a:lstStyle>
            <a:lvl1pPr>
              <a:defRPr sz="5000" b="1">
                <a:solidFill>
                  <a:schemeClr val="accent1">
                    <a:lumMod val="50000"/>
                  </a:schemeClr>
                </a:solidFill>
              </a:defRPr>
            </a:lvl1pPr>
          </a:lstStyle>
          <a:p>
            <a:r>
              <a:rPr lang="en-US"/>
              <a:t>Title Slide</a:t>
            </a:r>
          </a:p>
        </p:txBody>
      </p:sp>
      <p:sp>
        <p:nvSpPr>
          <p:cNvPr id="25" name="Subtitle 2">
            <a:extLst>
              <a:ext uri="{FF2B5EF4-FFF2-40B4-BE49-F238E27FC236}">
                <a16:creationId xmlns:a16="http://schemas.microsoft.com/office/drawing/2014/main" id="{212BDA6D-B99F-A044-A17B-0A1A2E65B17F}"/>
              </a:ext>
            </a:extLst>
          </p:cNvPr>
          <p:cNvSpPr>
            <a:spLocks noGrp="1"/>
          </p:cNvSpPr>
          <p:nvPr>
            <p:ph type="subTitle" idx="1"/>
          </p:nvPr>
        </p:nvSpPr>
        <p:spPr>
          <a:xfrm>
            <a:off x="504299" y="5476140"/>
            <a:ext cx="9099287" cy="482324"/>
          </a:xfrm>
        </p:spPr>
        <p:txBody>
          <a:bodyPr anchor="t">
            <a:noAutofit/>
          </a:bodyPr>
          <a:lstStyle>
            <a:lvl1pPr marL="0" indent="0" algn="l">
              <a:buNone/>
              <a:defRPr sz="2800" b="0" i="0">
                <a:solidFill>
                  <a:schemeClr val="accent1">
                    <a:lumMod val="50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6" name="Subtitle 2">
            <a:extLst>
              <a:ext uri="{FF2B5EF4-FFF2-40B4-BE49-F238E27FC236}">
                <a16:creationId xmlns:a16="http://schemas.microsoft.com/office/drawing/2014/main" id="{85D2533C-F0C7-F944-BCC4-66F0C6812E36}"/>
              </a:ext>
            </a:extLst>
          </p:cNvPr>
          <p:cNvSpPr txBox="1">
            <a:spLocks/>
          </p:cNvSpPr>
          <p:nvPr userDrawn="1"/>
        </p:nvSpPr>
        <p:spPr>
          <a:xfrm>
            <a:off x="507997" y="6164701"/>
            <a:ext cx="9099287" cy="482324"/>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2800" b="0" i="0" kern="120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sz="1400" b="1"/>
              <a:t>May 15, 2020</a:t>
            </a:r>
          </a:p>
        </p:txBody>
      </p:sp>
      <p:grpSp>
        <p:nvGrpSpPr>
          <p:cNvPr id="27" name="Group 26">
            <a:extLst>
              <a:ext uri="{FF2B5EF4-FFF2-40B4-BE49-F238E27FC236}">
                <a16:creationId xmlns:a16="http://schemas.microsoft.com/office/drawing/2014/main" id="{E5B40F8E-42AA-DC4D-A649-DF7D2C374D9D}"/>
              </a:ext>
            </a:extLst>
          </p:cNvPr>
          <p:cNvGrpSpPr/>
          <p:nvPr userDrawn="1"/>
        </p:nvGrpSpPr>
        <p:grpSpPr>
          <a:xfrm>
            <a:off x="9878172" y="436109"/>
            <a:ext cx="1750505" cy="806220"/>
            <a:chOff x="1160554" y="4624008"/>
            <a:chExt cx="2368799" cy="1090984"/>
          </a:xfrm>
        </p:grpSpPr>
        <p:pic>
          <p:nvPicPr>
            <p:cNvPr id="28" name="Picture 27">
              <a:extLst>
                <a:ext uri="{FF2B5EF4-FFF2-40B4-BE49-F238E27FC236}">
                  <a16:creationId xmlns:a16="http://schemas.microsoft.com/office/drawing/2014/main" id="{149B1C4F-CFB6-2648-B523-B6B900D96D2D}"/>
                </a:ext>
              </a:extLst>
            </p:cNvPr>
            <p:cNvPicPr>
              <a:picLocks noChangeAspect="1"/>
            </p:cNvPicPr>
            <p:nvPr userDrawn="1"/>
          </p:nvPicPr>
          <p:blipFill>
            <a:blip r:embed="rId3"/>
            <a:stretch>
              <a:fillRect/>
            </a:stretch>
          </p:blipFill>
          <p:spPr>
            <a:xfrm>
              <a:off x="1160554" y="4624008"/>
              <a:ext cx="1090984" cy="1090984"/>
            </a:xfrm>
            <a:prstGeom prst="rect">
              <a:avLst/>
            </a:prstGeom>
          </p:spPr>
        </p:pic>
        <p:pic>
          <p:nvPicPr>
            <p:cNvPr id="29" name="Picture 28">
              <a:extLst>
                <a:ext uri="{FF2B5EF4-FFF2-40B4-BE49-F238E27FC236}">
                  <a16:creationId xmlns:a16="http://schemas.microsoft.com/office/drawing/2014/main" id="{DCD7F1E5-6C1D-BF48-9743-AA02EAA1D33B}"/>
                </a:ext>
              </a:extLst>
            </p:cNvPr>
            <p:cNvPicPr>
              <a:picLocks noChangeAspect="1"/>
            </p:cNvPicPr>
            <p:nvPr userDrawn="1"/>
          </p:nvPicPr>
          <p:blipFill>
            <a:blip r:embed="rId4"/>
            <a:stretch>
              <a:fillRect/>
            </a:stretch>
          </p:blipFill>
          <p:spPr>
            <a:xfrm>
              <a:off x="2563639" y="4634056"/>
              <a:ext cx="965714" cy="1032374"/>
            </a:xfrm>
            <a:prstGeom prst="rect">
              <a:avLst/>
            </a:prstGeom>
          </p:spPr>
        </p:pic>
      </p:grpSp>
    </p:spTree>
    <p:extLst>
      <p:ext uri="{BB962C8B-B14F-4D97-AF65-F5344CB8AC3E}">
        <p14:creationId xmlns:p14="http://schemas.microsoft.com/office/powerpoint/2010/main" val="317146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Section Slide-BLU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002" y="5303519"/>
            <a:ext cx="9937944" cy="737563"/>
          </a:xfrm>
        </p:spPr>
        <p:txBody>
          <a:bodyPr anchor="b">
            <a:noAutofit/>
          </a:bodyPr>
          <a:lstStyle>
            <a:lvl1pPr algn="l">
              <a:defRPr sz="4000">
                <a:solidFill>
                  <a:schemeClr val="accent1">
                    <a:lumMod val="50000"/>
                  </a:schemeClr>
                </a:solidFill>
              </a:defRPr>
            </a:lvl1pPr>
          </a:lstStyle>
          <a:p>
            <a:r>
              <a:rPr lang="en-US"/>
              <a:t>Section Title Slide</a:t>
            </a:r>
          </a:p>
        </p:txBody>
      </p:sp>
      <p:sp>
        <p:nvSpPr>
          <p:cNvPr id="7" name="TextBox 6">
            <a:extLst>
              <a:ext uri="{FF2B5EF4-FFF2-40B4-BE49-F238E27FC236}">
                <a16:creationId xmlns:a16="http://schemas.microsoft.com/office/drawing/2014/main" id="{A640D61C-7E05-C74A-8B86-4B15D6BC6B1E}"/>
              </a:ext>
            </a:extLst>
          </p:cNvPr>
          <p:cNvSpPr txBox="1"/>
          <p:nvPr userDrawn="1"/>
        </p:nvSpPr>
        <p:spPr>
          <a:xfrm>
            <a:off x="0" y="4785360"/>
            <a:ext cx="12192001" cy="317311"/>
          </a:xfrm>
          <a:prstGeom prst="rect">
            <a:avLst/>
          </a:prstGeom>
          <a:solidFill>
            <a:srgbClr val="8B9E1A">
              <a:alpha val="64706"/>
            </a:srgbClr>
          </a:solidFill>
        </p:spPr>
        <p:txBody>
          <a:bodyPr wrap="square" lIns="0" tIns="0" rIns="0" bIns="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indent="0" algn="ctr">
              <a:spcBef>
                <a:spcPts val="1200"/>
              </a:spcBef>
              <a:spcAft>
                <a:spcPts val="0"/>
              </a:spcAft>
              <a:buNone/>
            </a:pPr>
            <a:endParaRPr lang="en-US" sz="1350" b="1">
              <a:solidFill>
                <a:schemeClr val="tx2"/>
              </a:solidFill>
            </a:endParaRPr>
          </a:p>
        </p:txBody>
      </p:sp>
      <p:pic>
        <p:nvPicPr>
          <p:cNvPr id="8" name="Picture 7">
            <a:extLst>
              <a:ext uri="{FF2B5EF4-FFF2-40B4-BE49-F238E27FC236}">
                <a16:creationId xmlns:a16="http://schemas.microsoft.com/office/drawing/2014/main" id="{7B4C068A-5B27-FA47-9047-BD6ACCA02BF7}"/>
              </a:ext>
            </a:extLst>
          </p:cNvPr>
          <p:cNvPicPr>
            <a:picLocks noChangeAspect="1"/>
          </p:cNvPicPr>
          <p:nvPr userDrawn="1"/>
        </p:nvPicPr>
        <p:blipFill rotWithShape="1">
          <a:blip r:embed="rId2">
            <a:duotone>
              <a:schemeClr val="accent5">
                <a:shade val="45000"/>
                <a:satMod val="135000"/>
              </a:schemeClr>
              <a:prstClr val="white"/>
            </a:duotone>
            <a:lum bright="-20000" contrast="40000"/>
          </a:blip>
          <a:srcRect l="35264" t="-1" b="24297"/>
          <a:stretch/>
        </p:blipFill>
        <p:spPr>
          <a:xfrm>
            <a:off x="0" y="2161658"/>
            <a:ext cx="7151914" cy="2623702"/>
          </a:xfrm>
          <a:prstGeom prst="rect">
            <a:avLst/>
          </a:prstGeom>
        </p:spPr>
      </p:pic>
    </p:spTree>
    <p:extLst>
      <p:ext uri="{BB962C8B-B14F-4D97-AF65-F5344CB8AC3E}">
        <p14:creationId xmlns:p14="http://schemas.microsoft.com/office/powerpoint/2010/main" val="2871244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DB2AD015-9131-C243-8297-308D6EE125B4}"/>
              </a:ext>
            </a:extLst>
          </p:cNvPr>
          <p:cNvSpPr txBox="1"/>
          <p:nvPr userDrawn="1"/>
        </p:nvSpPr>
        <p:spPr>
          <a:xfrm>
            <a:off x="-2" y="1"/>
            <a:ext cx="12192000" cy="1452974"/>
          </a:xfrm>
          <a:prstGeom prst="rect">
            <a:avLst/>
          </a:prstGeom>
          <a:solidFill>
            <a:schemeClr val="accent6">
              <a:lumMod val="20000"/>
              <a:lumOff val="80000"/>
            </a:schemeClr>
          </a:solidFill>
        </p:spPr>
        <p:txBody>
          <a:bodyPr wrap="square" lIns="0" tIns="0" rIns="0" bIns="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indent="0" algn="ctr">
              <a:spcBef>
                <a:spcPts val="1200"/>
              </a:spcBef>
              <a:spcAft>
                <a:spcPts val="0"/>
              </a:spcAft>
              <a:buNone/>
            </a:pPr>
            <a:endParaRPr lang="en-US" sz="1350" b="1">
              <a:solidFill>
                <a:schemeClr val="tx2"/>
              </a:solidFill>
            </a:endParaRPr>
          </a:p>
        </p:txBody>
      </p:sp>
      <p:sp>
        <p:nvSpPr>
          <p:cNvPr id="3" name="Content Placeholder 2"/>
          <p:cNvSpPr>
            <a:spLocks noGrp="1"/>
          </p:cNvSpPr>
          <p:nvPr>
            <p:ph idx="1"/>
          </p:nvPr>
        </p:nvSpPr>
        <p:spPr>
          <a:xfrm>
            <a:off x="609598" y="1762298"/>
            <a:ext cx="10972803" cy="3935787"/>
          </a:xfrm>
        </p:spPr>
        <p:txBody>
          <a:bodyPr>
            <a:normAutofit/>
          </a:bodyPr>
          <a:lstStyle>
            <a:lvl1pPr>
              <a:defRPr sz="2500" b="0">
                <a:solidFill>
                  <a:srgbClr val="121212"/>
                </a:solidFill>
              </a:defRPr>
            </a:lvl1pPr>
            <a:lvl2pPr>
              <a:defRPr sz="2000" b="0">
                <a:solidFill>
                  <a:srgbClr val="121212"/>
                </a:solidFill>
              </a:defRPr>
            </a:lvl2pPr>
            <a:lvl3pPr>
              <a:defRPr sz="2000" b="0">
                <a:solidFill>
                  <a:srgbClr val="121212"/>
                </a:solidFill>
              </a:defRPr>
            </a:lvl3pPr>
            <a:lvl4pPr>
              <a:defRPr sz="2000" b="0">
                <a:solidFill>
                  <a:srgbClr val="121212"/>
                </a:solidFill>
              </a:defRPr>
            </a:lvl4pPr>
            <a:lvl5pPr>
              <a:defRPr sz="2000" b="0">
                <a:solidFill>
                  <a:srgbClr val="12121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583000D7-C5B3-CD4A-B986-DC441F7D9A9E}"/>
              </a:ext>
            </a:extLst>
          </p:cNvPr>
          <p:cNvPicPr>
            <a:picLocks noChangeAspect="1"/>
          </p:cNvPicPr>
          <p:nvPr userDrawn="1"/>
        </p:nvPicPr>
        <p:blipFill>
          <a:blip r:embed="rId2">
            <a:biLevel thresh="75000"/>
          </a:blip>
          <a:stretch>
            <a:fillRect/>
          </a:stretch>
        </p:blipFill>
        <p:spPr>
          <a:xfrm>
            <a:off x="609598" y="5961523"/>
            <a:ext cx="746276" cy="746276"/>
          </a:xfrm>
          <a:prstGeom prst="rect">
            <a:avLst/>
          </a:prstGeom>
        </p:spPr>
      </p:pic>
      <p:sp>
        <p:nvSpPr>
          <p:cNvPr id="2" name="Title 1"/>
          <p:cNvSpPr>
            <a:spLocks noGrp="1"/>
          </p:cNvSpPr>
          <p:nvPr>
            <p:ph type="title" hasCustomPrompt="1"/>
          </p:nvPr>
        </p:nvSpPr>
        <p:spPr>
          <a:xfrm>
            <a:off x="609598" y="387128"/>
            <a:ext cx="10972804" cy="906525"/>
          </a:xfrm>
        </p:spPr>
        <p:txBody>
          <a:bodyPr anchor="b" anchorCtr="0">
            <a:normAutofit/>
          </a:bodyPr>
          <a:lstStyle>
            <a:lvl1pPr>
              <a:defRPr sz="3600" b="1">
                <a:solidFill>
                  <a:schemeClr val="accent1">
                    <a:lumMod val="50000"/>
                  </a:schemeClr>
                </a:solidFill>
              </a:defRPr>
            </a:lvl1pPr>
          </a:lstStyle>
          <a:p>
            <a:r>
              <a:rPr lang="en-US"/>
              <a:t>Title and Content</a:t>
            </a:r>
          </a:p>
        </p:txBody>
      </p:sp>
      <p:pic>
        <p:nvPicPr>
          <p:cNvPr id="9" name="Picture 8">
            <a:extLst>
              <a:ext uri="{FF2B5EF4-FFF2-40B4-BE49-F238E27FC236}">
                <a16:creationId xmlns:a16="http://schemas.microsoft.com/office/drawing/2014/main" id="{8340EA55-C846-0549-9DB2-93831B92640B}"/>
              </a:ext>
            </a:extLst>
          </p:cNvPr>
          <p:cNvPicPr>
            <a:picLocks noChangeAspect="1"/>
          </p:cNvPicPr>
          <p:nvPr userDrawn="1"/>
        </p:nvPicPr>
        <p:blipFill rotWithShape="1">
          <a:blip r:embed="rId3">
            <a:duotone>
              <a:schemeClr val="accent5">
                <a:shade val="45000"/>
                <a:satMod val="135000"/>
              </a:schemeClr>
              <a:prstClr val="white"/>
            </a:duotone>
          </a:blip>
          <a:srcRect l="35264" t="-20097" b="13967"/>
          <a:stretch/>
        </p:blipFill>
        <p:spPr>
          <a:xfrm flipH="1">
            <a:off x="8223990" y="5423338"/>
            <a:ext cx="3968007" cy="1455676"/>
          </a:xfrm>
          <a:prstGeom prst="rect">
            <a:avLst/>
          </a:prstGeom>
        </p:spPr>
      </p:pic>
    </p:spTree>
    <p:extLst>
      <p:ext uri="{BB962C8B-B14F-4D97-AF65-F5344CB8AC3E}">
        <p14:creationId xmlns:p14="http://schemas.microsoft.com/office/powerpoint/2010/main" val="17088922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ntent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762297"/>
            <a:ext cx="5342627" cy="3952413"/>
          </a:xfrm>
        </p:spPr>
        <p:txBody>
          <a:bodyPr>
            <a:normAutofit/>
          </a:bodyPr>
          <a:lstStyle>
            <a:lvl1pPr>
              <a:defRPr sz="2500" b="0">
                <a:solidFill>
                  <a:srgbClr val="121212"/>
                </a:solidFill>
              </a:defRPr>
            </a:lvl1pPr>
            <a:lvl2pPr>
              <a:defRPr sz="2000" b="0">
                <a:solidFill>
                  <a:srgbClr val="121212"/>
                </a:solidFill>
              </a:defRPr>
            </a:lvl2pPr>
            <a:lvl3pPr>
              <a:defRPr sz="2000" b="0">
                <a:solidFill>
                  <a:srgbClr val="121212"/>
                </a:solidFill>
              </a:defRPr>
            </a:lvl3pPr>
            <a:lvl4pPr>
              <a:defRPr sz="2000" b="0">
                <a:solidFill>
                  <a:srgbClr val="121212"/>
                </a:solidFill>
              </a:defRPr>
            </a:lvl4pPr>
            <a:lvl5pPr>
              <a:defRPr sz="2000" b="0">
                <a:solidFill>
                  <a:srgbClr val="12121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1" name="Content Placeholder 2">
            <a:extLst>
              <a:ext uri="{FF2B5EF4-FFF2-40B4-BE49-F238E27FC236}">
                <a16:creationId xmlns:a16="http://schemas.microsoft.com/office/drawing/2014/main" id="{B439B948-DA24-D049-A430-91CDA1E6ADC5}"/>
              </a:ext>
            </a:extLst>
          </p:cNvPr>
          <p:cNvSpPr>
            <a:spLocks noGrp="1"/>
          </p:cNvSpPr>
          <p:nvPr>
            <p:ph idx="13"/>
          </p:nvPr>
        </p:nvSpPr>
        <p:spPr>
          <a:xfrm>
            <a:off x="6239775" y="1762298"/>
            <a:ext cx="5342627" cy="3952412"/>
          </a:xfrm>
        </p:spPr>
        <p:txBody>
          <a:bodyPr>
            <a:normAutofit/>
          </a:bodyPr>
          <a:lstStyle>
            <a:lvl1pPr>
              <a:defRPr sz="2500" b="0">
                <a:solidFill>
                  <a:srgbClr val="121212"/>
                </a:solidFill>
              </a:defRPr>
            </a:lvl1pPr>
            <a:lvl2pPr>
              <a:defRPr sz="2000" b="0">
                <a:solidFill>
                  <a:srgbClr val="121212"/>
                </a:solidFill>
              </a:defRPr>
            </a:lvl2pPr>
            <a:lvl3pPr>
              <a:defRPr sz="2000" b="0">
                <a:solidFill>
                  <a:srgbClr val="121212"/>
                </a:solidFill>
              </a:defRPr>
            </a:lvl3pPr>
            <a:lvl4pPr>
              <a:defRPr sz="2000" b="0">
                <a:solidFill>
                  <a:srgbClr val="121212"/>
                </a:solidFill>
              </a:defRPr>
            </a:lvl4pPr>
            <a:lvl5pPr>
              <a:defRPr sz="2000" b="0">
                <a:solidFill>
                  <a:srgbClr val="12121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Box 18">
            <a:extLst>
              <a:ext uri="{FF2B5EF4-FFF2-40B4-BE49-F238E27FC236}">
                <a16:creationId xmlns:a16="http://schemas.microsoft.com/office/drawing/2014/main" id="{5F6B95B6-E1E6-344A-97A6-F97CF01ABEF3}"/>
              </a:ext>
            </a:extLst>
          </p:cNvPr>
          <p:cNvSpPr txBox="1"/>
          <p:nvPr userDrawn="1"/>
        </p:nvSpPr>
        <p:spPr>
          <a:xfrm>
            <a:off x="-2" y="1"/>
            <a:ext cx="12192000" cy="1452974"/>
          </a:xfrm>
          <a:prstGeom prst="rect">
            <a:avLst/>
          </a:prstGeom>
          <a:solidFill>
            <a:schemeClr val="accent6">
              <a:lumMod val="20000"/>
              <a:lumOff val="80000"/>
            </a:schemeClr>
          </a:solidFill>
        </p:spPr>
        <p:txBody>
          <a:bodyPr wrap="square" lIns="0" tIns="0" rIns="0" bIns="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indent="0" algn="ctr">
              <a:spcBef>
                <a:spcPts val="1200"/>
              </a:spcBef>
              <a:spcAft>
                <a:spcPts val="0"/>
              </a:spcAft>
              <a:buNone/>
            </a:pPr>
            <a:endParaRPr lang="en-US" sz="1350" b="1">
              <a:solidFill>
                <a:schemeClr val="tx2"/>
              </a:solidFill>
            </a:endParaRPr>
          </a:p>
        </p:txBody>
      </p:sp>
      <p:sp>
        <p:nvSpPr>
          <p:cNvPr id="21" name="Title 1">
            <a:extLst>
              <a:ext uri="{FF2B5EF4-FFF2-40B4-BE49-F238E27FC236}">
                <a16:creationId xmlns:a16="http://schemas.microsoft.com/office/drawing/2014/main" id="{8AAFF889-5E79-1743-96D0-C69D7D2BF537}"/>
              </a:ext>
            </a:extLst>
          </p:cNvPr>
          <p:cNvSpPr>
            <a:spLocks noGrp="1"/>
          </p:cNvSpPr>
          <p:nvPr>
            <p:ph type="title" hasCustomPrompt="1"/>
          </p:nvPr>
        </p:nvSpPr>
        <p:spPr>
          <a:xfrm>
            <a:off x="609598" y="387128"/>
            <a:ext cx="10972804" cy="906525"/>
          </a:xfrm>
        </p:spPr>
        <p:txBody>
          <a:bodyPr anchor="b" anchorCtr="0">
            <a:normAutofit/>
          </a:bodyPr>
          <a:lstStyle>
            <a:lvl1pPr>
              <a:defRPr sz="3600" b="1">
                <a:solidFill>
                  <a:schemeClr val="accent1">
                    <a:lumMod val="50000"/>
                  </a:schemeClr>
                </a:solidFill>
              </a:defRPr>
            </a:lvl1pPr>
          </a:lstStyle>
          <a:p>
            <a:r>
              <a:rPr lang="en-US"/>
              <a:t>Title and Content</a:t>
            </a:r>
          </a:p>
        </p:txBody>
      </p:sp>
      <p:pic>
        <p:nvPicPr>
          <p:cNvPr id="28" name="Picture 27">
            <a:extLst>
              <a:ext uri="{FF2B5EF4-FFF2-40B4-BE49-F238E27FC236}">
                <a16:creationId xmlns:a16="http://schemas.microsoft.com/office/drawing/2014/main" id="{BC0F3D43-E9EA-FD42-9654-38051EA022EA}"/>
              </a:ext>
            </a:extLst>
          </p:cNvPr>
          <p:cNvPicPr>
            <a:picLocks noChangeAspect="1"/>
          </p:cNvPicPr>
          <p:nvPr userDrawn="1"/>
        </p:nvPicPr>
        <p:blipFill>
          <a:blip r:embed="rId2">
            <a:biLevel thresh="75000"/>
          </a:blip>
          <a:stretch>
            <a:fillRect/>
          </a:stretch>
        </p:blipFill>
        <p:spPr>
          <a:xfrm>
            <a:off x="609598" y="5961523"/>
            <a:ext cx="746276" cy="746276"/>
          </a:xfrm>
          <a:prstGeom prst="rect">
            <a:avLst/>
          </a:prstGeom>
        </p:spPr>
      </p:pic>
      <p:pic>
        <p:nvPicPr>
          <p:cNvPr id="10" name="Picture 9">
            <a:extLst>
              <a:ext uri="{FF2B5EF4-FFF2-40B4-BE49-F238E27FC236}">
                <a16:creationId xmlns:a16="http://schemas.microsoft.com/office/drawing/2014/main" id="{BFBB0386-4F63-2D4A-8661-751021BC9230}"/>
              </a:ext>
            </a:extLst>
          </p:cNvPr>
          <p:cNvPicPr>
            <a:picLocks noChangeAspect="1"/>
          </p:cNvPicPr>
          <p:nvPr userDrawn="1"/>
        </p:nvPicPr>
        <p:blipFill rotWithShape="1">
          <a:blip r:embed="rId3">
            <a:duotone>
              <a:schemeClr val="accent5">
                <a:shade val="45000"/>
                <a:satMod val="135000"/>
              </a:schemeClr>
              <a:prstClr val="white"/>
            </a:duotone>
          </a:blip>
          <a:srcRect l="35264" t="-20097" b="13967"/>
          <a:stretch/>
        </p:blipFill>
        <p:spPr>
          <a:xfrm flipH="1">
            <a:off x="8223990" y="5423338"/>
            <a:ext cx="3968007" cy="1455676"/>
          </a:xfrm>
          <a:prstGeom prst="rect">
            <a:avLst/>
          </a:prstGeom>
        </p:spPr>
      </p:pic>
    </p:spTree>
    <p:extLst>
      <p:ext uri="{BB962C8B-B14F-4D97-AF65-F5344CB8AC3E}">
        <p14:creationId xmlns:p14="http://schemas.microsoft.com/office/powerpoint/2010/main" val="26738638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Picture">
    <p:spTree>
      <p:nvGrpSpPr>
        <p:cNvPr id="1" name=""/>
        <p:cNvGrpSpPr/>
        <p:nvPr/>
      </p:nvGrpSpPr>
      <p:grpSpPr>
        <a:xfrm>
          <a:off x="0" y="0"/>
          <a:ext cx="0" cy="0"/>
          <a:chOff x="0" y="0"/>
          <a:chExt cx="0" cy="0"/>
        </a:xfrm>
      </p:grpSpPr>
      <p:sp>
        <p:nvSpPr>
          <p:cNvPr id="15" name="Picture Placeholder 11">
            <a:extLst>
              <a:ext uri="{FF2B5EF4-FFF2-40B4-BE49-F238E27FC236}">
                <a16:creationId xmlns:a16="http://schemas.microsoft.com/office/drawing/2014/main" id="{02D45EEA-5E6E-7E4B-B689-1076AEFF9264}"/>
              </a:ext>
            </a:extLst>
          </p:cNvPr>
          <p:cNvSpPr>
            <a:spLocks noGrp="1"/>
          </p:cNvSpPr>
          <p:nvPr>
            <p:ph type="pic" sz="quarter" idx="13"/>
          </p:nvPr>
        </p:nvSpPr>
        <p:spPr>
          <a:xfrm>
            <a:off x="6238987" y="1762298"/>
            <a:ext cx="5343415" cy="3952411"/>
          </a:xfrm>
        </p:spPr>
        <p:txBody>
          <a:bodyPr>
            <a:normAutofit/>
          </a:bodyPr>
          <a:lstStyle>
            <a:lvl1pPr marL="0" indent="0">
              <a:buNone/>
              <a:defRPr sz="2500" b="0"/>
            </a:lvl1pPr>
          </a:lstStyle>
          <a:p>
            <a:r>
              <a:rPr lang="en-US"/>
              <a:t>Click icon to add picture</a:t>
            </a:r>
          </a:p>
        </p:txBody>
      </p:sp>
      <p:sp>
        <p:nvSpPr>
          <p:cNvPr id="46" name="Content Placeholder 2">
            <a:extLst>
              <a:ext uri="{FF2B5EF4-FFF2-40B4-BE49-F238E27FC236}">
                <a16:creationId xmlns:a16="http://schemas.microsoft.com/office/drawing/2014/main" id="{C46BB2C2-D3A2-BE4F-BBF3-C3C0E9B0E5BE}"/>
              </a:ext>
            </a:extLst>
          </p:cNvPr>
          <p:cNvSpPr>
            <a:spLocks noGrp="1"/>
          </p:cNvSpPr>
          <p:nvPr>
            <p:ph idx="1"/>
          </p:nvPr>
        </p:nvSpPr>
        <p:spPr>
          <a:xfrm>
            <a:off x="609599" y="1762298"/>
            <a:ext cx="5342627" cy="3952412"/>
          </a:xfrm>
        </p:spPr>
        <p:txBody>
          <a:bodyPr>
            <a:normAutofit/>
          </a:bodyPr>
          <a:lstStyle>
            <a:lvl1pPr>
              <a:defRPr sz="2500" b="0">
                <a:solidFill>
                  <a:srgbClr val="121212"/>
                </a:solidFill>
              </a:defRPr>
            </a:lvl1pPr>
            <a:lvl2pPr>
              <a:defRPr sz="2000" b="0">
                <a:solidFill>
                  <a:srgbClr val="121212"/>
                </a:solidFill>
              </a:defRPr>
            </a:lvl2pPr>
            <a:lvl3pPr>
              <a:defRPr sz="2000" b="0">
                <a:solidFill>
                  <a:srgbClr val="121212"/>
                </a:solidFill>
              </a:defRPr>
            </a:lvl3pPr>
            <a:lvl4pPr>
              <a:defRPr sz="2000" b="0">
                <a:solidFill>
                  <a:srgbClr val="121212"/>
                </a:solidFill>
              </a:defRPr>
            </a:lvl4pPr>
            <a:lvl5pPr>
              <a:defRPr sz="2000" b="0">
                <a:solidFill>
                  <a:srgbClr val="12121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Box 19">
            <a:extLst>
              <a:ext uri="{FF2B5EF4-FFF2-40B4-BE49-F238E27FC236}">
                <a16:creationId xmlns:a16="http://schemas.microsoft.com/office/drawing/2014/main" id="{47B4A203-272C-4D42-8619-2574A1A20E95}"/>
              </a:ext>
            </a:extLst>
          </p:cNvPr>
          <p:cNvSpPr txBox="1"/>
          <p:nvPr userDrawn="1"/>
        </p:nvSpPr>
        <p:spPr>
          <a:xfrm>
            <a:off x="-2" y="1"/>
            <a:ext cx="12192000" cy="1452974"/>
          </a:xfrm>
          <a:prstGeom prst="rect">
            <a:avLst/>
          </a:prstGeom>
          <a:solidFill>
            <a:schemeClr val="accent6">
              <a:lumMod val="20000"/>
              <a:lumOff val="80000"/>
            </a:schemeClr>
          </a:solidFill>
        </p:spPr>
        <p:txBody>
          <a:bodyPr wrap="square" lIns="0" tIns="0" rIns="0" bIns="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indent="0" algn="ctr">
              <a:spcBef>
                <a:spcPts val="1200"/>
              </a:spcBef>
              <a:spcAft>
                <a:spcPts val="0"/>
              </a:spcAft>
              <a:buNone/>
            </a:pPr>
            <a:endParaRPr lang="en-US" sz="1350" b="1">
              <a:solidFill>
                <a:schemeClr val="tx2"/>
              </a:solidFill>
            </a:endParaRPr>
          </a:p>
        </p:txBody>
      </p:sp>
      <p:sp>
        <p:nvSpPr>
          <p:cNvPr id="22" name="Title 1">
            <a:extLst>
              <a:ext uri="{FF2B5EF4-FFF2-40B4-BE49-F238E27FC236}">
                <a16:creationId xmlns:a16="http://schemas.microsoft.com/office/drawing/2014/main" id="{B7727BBF-07E5-954E-9D93-8919FBE5F25E}"/>
              </a:ext>
            </a:extLst>
          </p:cNvPr>
          <p:cNvSpPr>
            <a:spLocks noGrp="1"/>
          </p:cNvSpPr>
          <p:nvPr>
            <p:ph type="title" hasCustomPrompt="1"/>
          </p:nvPr>
        </p:nvSpPr>
        <p:spPr>
          <a:xfrm>
            <a:off x="609598" y="387128"/>
            <a:ext cx="10972804" cy="906525"/>
          </a:xfrm>
        </p:spPr>
        <p:txBody>
          <a:bodyPr anchor="b" anchorCtr="0">
            <a:normAutofit/>
          </a:bodyPr>
          <a:lstStyle>
            <a:lvl1pPr>
              <a:defRPr sz="3600" b="1">
                <a:solidFill>
                  <a:schemeClr val="accent1">
                    <a:lumMod val="50000"/>
                  </a:schemeClr>
                </a:solidFill>
              </a:defRPr>
            </a:lvl1pPr>
          </a:lstStyle>
          <a:p>
            <a:r>
              <a:rPr lang="en-US"/>
              <a:t>Title and Content</a:t>
            </a:r>
          </a:p>
        </p:txBody>
      </p:sp>
      <p:pic>
        <p:nvPicPr>
          <p:cNvPr id="29" name="Picture 28">
            <a:extLst>
              <a:ext uri="{FF2B5EF4-FFF2-40B4-BE49-F238E27FC236}">
                <a16:creationId xmlns:a16="http://schemas.microsoft.com/office/drawing/2014/main" id="{15C31186-0E70-6A4D-A724-D078824AA877}"/>
              </a:ext>
            </a:extLst>
          </p:cNvPr>
          <p:cNvPicPr>
            <a:picLocks noChangeAspect="1"/>
          </p:cNvPicPr>
          <p:nvPr userDrawn="1"/>
        </p:nvPicPr>
        <p:blipFill>
          <a:blip r:embed="rId2">
            <a:biLevel thresh="75000"/>
          </a:blip>
          <a:stretch>
            <a:fillRect/>
          </a:stretch>
        </p:blipFill>
        <p:spPr>
          <a:xfrm>
            <a:off x="609598" y="5961523"/>
            <a:ext cx="746276" cy="746276"/>
          </a:xfrm>
          <a:prstGeom prst="rect">
            <a:avLst/>
          </a:prstGeom>
        </p:spPr>
      </p:pic>
      <p:pic>
        <p:nvPicPr>
          <p:cNvPr id="10" name="Picture 9">
            <a:extLst>
              <a:ext uri="{FF2B5EF4-FFF2-40B4-BE49-F238E27FC236}">
                <a16:creationId xmlns:a16="http://schemas.microsoft.com/office/drawing/2014/main" id="{20E06153-FABF-5F42-BB07-5A813839A3D5}"/>
              </a:ext>
            </a:extLst>
          </p:cNvPr>
          <p:cNvPicPr>
            <a:picLocks noChangeAspect="1"/>
          </p:cNvPicPr>
          <p:nvPr userDrawn="1"/>
        </p:nvPicPr>
        <p:blipFill rotWithShape="1">
          <a:blip r:embed="rId3">
            <a:duotone>
              <a:schemeClr val="accent5">
                <a:shade val="45000"/>
                <a:satMod val="135000"/>
              </a:schemeClr>
              <a:prstClr val="white"/>
            </a:duotone>
          </a:blip>
          <a:srcRect l="35264" t="-20097" b="13967"/>
          <a:stretch/>
        </p:blipFill>
        <p:spPr>
          <a:xfrm flipH="1">
            <a:off x="8223990" y="5423338"/>
            <a:ext cx="3968007" cy="1455676"/>
          </a:xfrm>
          <a:prstGeom prst="rect">
            <a:avLst/>
          </a:prstGeom>
        </p:spPr>
      </p:pic>
    </p:spTree>
    <p:extLst>
      <p:ext uri="{BB962C8B-B14F-4D97-AF65-F5344CB8AC3E}">
        <p14:creationId xmlns:p14="http://schemas.microsoft.com/office/powerpoint/2010/main" val="5891398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Slide">
    <p:spTree>
      <p:nvGrpSpPr>
        <p:cNvPr id="1" name=""/>
        <p:cNvGrpSpPr/>
        <p:nvPr/>
      </p:nvGrpSpPr>
      <p:grpSpPr>
        <a:xfrm>
          <a:off x="0" y="0"/>
          <a:ext cx="0" cy="0"/>
          <a:chOff x="0" y="0"/>
          <a:chExt cx="0" cy="0"/>
        </a:xfrm>
      </p:grpSpPr>
      <p:sp>
        <p:nvSpPr>
          <p:cNvPr id="15" name="Picture Placeholder 11">
            <a:extLst>
              <a:ext uri="{FF2B5EF4-FFF2-40B4-BE49-F238E27FC236}">
                <a16:creationId xmlns:a16="http://schemas.microsoft.com/office/drawing/2014/main" id="{02D45EEA-5E6E-7E4B-B689-1076AEFF9264}"/>
              </a:ext>
            </a:extLst>
          </p:cNvPr>
          <p:cNvSpPr>
            <a:spLocks noGrp="1"/>
          </p:cNvSpPr>
          <p:nvPr>
            <p:ph type="pic" sz="quarter" idx="13"/>
          </p:nvPr>
        </p:nvSpPr>
        <p:spPr>
          <a:xfrm>
            <a:off x="609599" y="1762297"/>
            <a:ext cx="10972803" cy="3952413"/>
          </a:xfrm>
        </p:spPr>
        <p:txBody>
          <a:bodyPr>
            <a:normAutofit/>
          </a:bodyPr>
          <a:lstStyle>
            <a:lvl1pPr marL="0" indent="0">
              <a:buNone/>
              <a:defRPr sz="2500" b="0"/>
            </a:lvl1pPr>
          </a:lstStyle>
          <a:p>
            <a:r>
              <a:rPr lang="en-US"/>
              <a:t>Click icon to add picture</a:t>
            </a:r>
          </a:p>
        </p:txBody>
      </p:sp>
      <p:sp>
        <p:nvSpPr>
          <p:cNvPr id="19" name="TextBox 18">
            <a:extLst>
              <a:ext uri="{FF2B5EF4-FFF2-40B4-BE49-F238E27FC236}">
                <a16:creationId xmlns:a16="http://schemas.microsoft.com/office/drawing/2014/main" id="{A7552762-CAAB-F146-A533-075AC9868569}"/>
              </a:ext>
            </a:extLst>
          </p:cNvPr>
          <p:cNvSpPr txBox="1"/>
          <p:nvPr userDrawn="1"/>
        </p:nvSpPr>
        <p:spPr>
          <a:xfrm>
            <a:off x="-2" y="1"/>
            <a:ext cx="12192000" cy="1452974"/>
          </a:xfrm>
          <a:prstGeom prst="rect">
            <a:avLst/>
          </a:prstGeom>
          <a:solidFill>
            <a:schemeClr val="accent6">
              <a:lumMod val="20000"/>
              <a:lumOff val="80000"/>
            </a:schemeClr>
          </a:solidFill>
        </p:spPr>
        <p:txBody>
          <a:bodyPr wrap="square" lIns="0" tIns="0" rIns="0" bIns="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indent="0" algn="ctr">
              <a:spcBef>
                <a:spcPts val="1200"/>
              </a:spcBef>
              <a:spcAft>
                <a:spcPts val="0"/>
              </a:spcAft>
              <a:buNone/>
            </a:pPr>
            <a:endParaRPr lang="en-US" sz="1350" b="1">
              <a:solidFill>
                <a:schemeClr val="tx2"/>
              </a:solidFill>
            </a:endParaRPr>
          </a:p>
        </p:txBody>
      </p:sp>
      <p:sp>
        <p:nvSpPr>
          <p:cNvPr id="22" name="Title 1">
            <a:extLst>
              <a:ext uri="{FF2B5EF4-FFF2-40B4-BE49-F238E27FC236}">
                <a16:creationId xmlns:a16="http://schemas.microsoft.com/office/drawing/2014/main" id="{439D8822-AA34-E447-96B5-E18C5F575443}"/>
              </a:ext>
            </a:extLst>
          </p:cNvPr>
          <p:cNvSpPr>
            <a:spLocks noGrp="1"/>
          </p:cNvSpPr>
          <p:nvPr>
            <p:ph type="title" hasCustomPrompt="1"/>
          </p:nvPr>
        </p:nvSpPr>
        <p:spPr>
          <a:xfrm>
            <a:off x="609598" y="387128"/>
            <a:ext cx="10972804" cy="906525"/>
          </a:xfrm>
        </p:spPr>
        <p:txBody>
          <a:bodyPr anchor="b" anchorCtr="0">
            <a:normAutofit/>
          </a:bodyPr>
          <a:lstStyle>
            <a:lvl1pPr>
              <a:defRPr sz="3600" b="1">
                <a:solidFill>
                  <a:schemeClr val="accent1">
                    <a:lumMod val="50000"/>
                  </a:schemeClr>
                </a:solidFill>
              </a:defRPr>
            </a:lvl1pPr>
          </a:lstStyle>
          <a:p>
            <a:r>
              <a:rPr lang="en-US"/>
              <a:t>Title and Content</a:t>
            </a:r>
          </a:p>
        </p:txBody>
      </p:sp>
      <p:pic>
        <p:nvPicPr>
          <p:cNvPr id="28" name="Picture 27">
            <a:extLst>
              <a:ext uri="{FF2B5EF4-FFF2-40B4-BE49-F238E27FC236}">
                <a16:creationId xmlns:a16="http://schemas.microsoft.com/office/drawing/2014/main" id="{41E9FD33-A2EE-2049-B5E5-9998EAF631FF}"/>
              </a:ext>
            </a:extLst>
          </p:cNvPr>
          <p:cNvPicPr>
            <a:picLocks noChangeAspect="1"/>
          </p:cNvPicPr>
          <p:nvPr userDrawn="1"/>
        </p:nvPicPr>
        <p:blipFill>
          <a:blip r:embed="rId2">
            <a:biLevel thresh="75000"/>
          </a:blip>
          <a:stretch>
            <a:fillRect/>
          </a:stretch>
        </p:blipFill>
        <p:spPr>
          <a:xfrm>
            <a:off x="609598" y="5961523"/>
            <a:ext cx="746276" cy="746276"/>
          </a:xfrm>
          <a:prstGeom prst="rect">
            <a:avLst/>
          </a:prstGeom>
        </p:spPr>
      </p:pic>
      <p:pic>
        <p:nvPicPr>
          <p:cNvPr id="9" name="Picture 8">
            <a:extLst>
              <a:ext uri="{FF2B5EF4-FFF2-40B4-BE49-F238E27FC236}">
                <a16:creationId xmlns:a16="http://schemas.microsoft.com/office/drawing/2014/main" id="{A8B075B1-DA5C-444E-9BC1-D35E28E83E3A}"/>
              </a:ext>
            </a:extLst>
          </p:cNvPr>
          <p:cNvPicPr>
            <a:picLocks noChangeAspect="1"/>
          </p:cNvPicPr>
          <p:nvPr userDrawn="1"/>
        </p:nvPicPr>
        <p:blipFill rotWithShape="1">
          <a:blip r:embed="rId3">
            <a:duotone>
              <a:schemeClr val="accent5">
                <a:shade val="45000"/>
                <a:satMod val="135000"/>
              </a:schemeClr>
              <a:prstClr val="white"/>
            </a:duotone>
          </a:blip>
          <a:srcRect l="35264" t="-20450" b="13783"/>
          <a:stretch/>
        </p:blipFill>
        <p:spPr>
          <a:xfrm flipH="1">
            <a:off x="8223989" y="5423338"/>
            <a:ext cx="3988080" cy="1463040"/>
          </a:xfrm>
          <a:prstGeom prst="rect">
            <a:avLst/>
          </a:prstGeom>
        </p:spPr>
      </p:pic>
    </p:spTree>
    <p:extLst>
      <p:ext uri="{BB962C8B-B14F-4D97-AF65-F5344CB8AC3E}">
        <p14:creationId xmlns:p14="http://schemas.microsoft.com/office/powerpoint/2010/main" val="206435465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DB2AD015-9131-C243-8297-308D6EE125B4}"/>
              </a:ext>
            </a:extLst>
          </p:cNvPr>
          <p:cNvSpPr txBox="1"/>
          <p:nvPr userDrawn="1"/>
        </p:nvSpPr>
        <p:spPr>
          <a:xfrm>
            <a:off x="-2" y="1"/>
            <a:ext cx="12192000" cy="1452974"/>
          </a:xfrm>
          <a:prstGeom prst="rect">
            <a:avLst/>
          </a:prstGeom>
          <a:solidFill>
            <a:schemeClr val="accent6">
              <a:lumMod val="20000"/>
              <a:lumOff val="80000"/>
            </a:schemeClr>
          </a:solidFill>
        </p:spPr>
        <p:txBody>
          <a:bodyPr wrap="square" lIns="0" tIns="0" rIns="0" bIns="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indent="0" algn="ctr">
              <a:spcBef>
                <a:spcPts val="1200"/>
              </a:spcBef>
              <a:spcAft>
                <a:spcPts val="0"/>
              </a:spcAft>
              <a:buNone/>
            </a:pPr>
            <a:endParaRPr lang="en-US" sz="1350" b="1">
              <a:solidFill>
                <a:schemeClr val="tx2"/>
              </a:solidFill>
            </a:endParaRPr>
          </a:p>
        </p:txBody>
      </p:sp>
      <p:sp>
        <p:nvSpPr>
          <p:cNvPr id="3" name="Content Placeholder 2"/>
          <p:cNvSpPr>
            <a:spLocks noGrp="1"/>
          </p:cNvSpPr>
          <p:nvPr>
            <p:ph idx="1"/>
          </p:nvPr>
        </p:nvSpPr>
        <p:spPr>
          <a:xfrm>
            <a:off x="609598" y="1762298"/>
            <a:ext cx="10972803" cy="3935787"/>
          </a:xfrm>
        </p:spPr>
        <p:txBody>
          <a:bodyPr>
            <a:normAutofit/>
          </a:bodyPr>
          <a:lstStyle>
            <a:lvl1pPr>
              <a:defRPr sz="2500" b="0">
                <a:solidFill>
                  <a:srgbClr val="121212"/>
                </a:solidFill>
              </a:defRPr>
            </a:lvl1pPr>
            <a:lvl2pPr>
              <a:defRPr sz="2000" b="0">
                <a:solidFill>
                  <a:srgbClr val="121212"/>
                </a:solidFill>
              </a:defRPr>
            </a:lvl2pPr>
            <a:lvl3pPr>
              <a:defRPr sz="2000" b="0">
                <a:solidFill>
                  <a:srgbClr val="121212"/>
                </a:solidFill>
              </a:defRPr>
            </a:lvl3pPr>
            <a:lvl4pPr>
              <a:defRPr sz="2000" b="0">
                <a:solidFill>
                  <a:srgbClr val="121212"/>
                </a:solidFill>
              </a:defRPr>
            </a:lvl4pPr>
            <a:lvl5pPr>
              <a:defRPr sz="2000" b="0">
                <a:solidFill>
                  <a:srgbClr val="12121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583000D7-C5B3-CD4A-B986-DC441F7D9A9E}"/>
              </a:ext>
            </a:extLst>
          </p:cNvPr>
          <p:cNvPicPr>
            <a:picLocks noChangeAspect="1"/>
          </p:cNvPicPr>
          <p:nvPr userDrawn="1"/>
        </p:nvPicPr>
        <p:blipFill>
          <a:blip r:embed="rId2">
            <a:biLevel thresh="75000"/>
          </a:blip>
          <a:stretch>
            <a:fillRect/>
          </a:stretch>
        </p:blipFill>
        <p:spPr>
          <a:xfrm>
            <a:off x="609598" y="5961523"/>
            <a:ext cx="746276" cy="746276"/>
          </a:xfrm>
          <a:prstGeom prst="rect">
            <a:avLst/>
          </a:prstGeom>
        </p:spPr>
      </p:pic>
      <p:sp>
        <p:nvSpPr>
          <p:cNvPr id="2" name="Title 1"/>
          <p:cNvSpPr>
            <a:spLocks noGrp="1"/>
          </p:cNvSpPr>
          <p:nvPr>
            <p:ph type="title" hasCustomPrompt="1"/>
          </p:nvPr>
        </p:nvSpPr>
        <p:spPr>
          <a:xfrm>
            <a:off x="609598" y="387128"/>
            <a:ext cx="10972804" cy="906525"/>
          </a:xfrm>
        </p:spPr>
        <p:txBody>
          <a:bodyPr anchor="b" anchorCtr="0">
            <a:normAutofit/>
          </a:bodyPr>
          <a:lstStyle>
            <a:lvl1pPr>
              <a:defRPr sz="3000" b="1">
                <a:solidFill>
                  <a:schemeClr val="accent1">
                    <a:lumMod val="50000"/>
                  </a:schemeClr>
                </a:solidFill>
              </a:defRPr>
            </a:lvl1pPr>
          </a:lstStyle>
          <a:p>
            <a:r>
              <a:rPr lang="en-US"/>
              <a:t>Title and Content</a:t>
            </a:r>
          </a:p>
        </p:txBody>
      </p:sp>
      <p:pic>
        <p:nvPicPr>
          <p:cNvPr id="9" name="Picture 8">
            <a:extLst>
              <a:ext uri="{FF2B5EF4-FFF2-40B4-BE49-F238E27FC236}">
                <a16:creationId xmlns:a16="http://schemas.microsoft.com/office/drawing/2014/main" id="{8340EA55-C846-0549-9DB2-93831B92640B}"/>
              </a:ext>
            </a:extLst>
          </p:cNvPr>
          <p:cNvPicPr>
            <a:picLocks noChangeAspect="1"/>
          </p:cNvPicPr>
          <p:nvPr userDrawn="1"/>
        </p:nvPicPr>
        <p:blipFill rotWithShape="1">
          <a:blip r:embed="rId3">
            <a:duotone>
              <a:schemeClr val="accent5">
                <a:shade val="45000"/>
                <a:satMod val="135000"/>
              </a:schemeClr>
              <a:prstClr val="white"/>
            </a:duotone>
          </a:blip>
          <a:srcRect l="35264" t="-20097" b="13967"/>
          <a:stretch/>
        </p:blipFill>
        <p:spPr>
          <a:xfrm flipH="1">
            <a:off x="8223990" y="5423338"/>
            <a:ext cx="3968007" cy="1455676"/>
          </a:xfrm>
          <a:prstGeom prst="rect">
            <a:avLst/>
          </a:prstGeom>
        </p:spPr>
      </p:pic>
    </p:spTree>
    <p:extLst>
      <p:ext uri="{BB962C8B-B14F-4D97-AF65-F5344CB8AC3E}">
        <p14:creationId xmlns:p14="http://schemas.microsoft.com/office/powerpoint/2010/main" val="17088922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ntent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762297"/>
            <a:ext cx="5342627" cy="3952413"/>
          </a:xfrm>
        </p:spPr>
        <p:txBody>
          <a:bodyPr>
            <a:normAutofit/>
          </a:bodyPr>
          <a:lstStyle>
            <a:lvl1pPr>
              <a:defRPr sz="2500" b="0">
                <a:solidFill>
                  <a:srgbClr val="121212"/>
                </a:solidFill>
              </a:defRPr>
            </a:lvl1pPr>
            <a:lvl2pPr>
              <a:defRPr sz="2000" b="0">
                <a:solidFill>
                  <a:srgbClr val="121212"/>
                </a:solidFill>
              </a:defRPr>
            </a:lvl2pPr>
            <a:lvl3pPr>
              <a:defRPr sz="2000" b="0">
                <a:solidFill>
                  <a:srgbClr val="121212"/>
                </a:solidFill>
              </a:defRPr>
            </a:lvl3pPr>
            <a:lvl4pPr>
              <a:defRPr sz="2000" b="0">
                <a:solidFill>
                  <a:srgbClr val="121212"/>
                </a:solidFill>
              </a:defRPr>
            </a:lvl4pPr>
            <a:lvl5pPr>
              <a:defRPr sz="2000" b="0">
                <a:solidFill>
                  <a:srgbClr val="12121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1" name="Content Placeholder 2">
            <a:extLst>
              <a:ext uri="{FF2B5EF4-FFF2-40B4-BE49-F238E27FC236}">
                <a16:creationId xmlns:a16="http://schemas.microsoft.com/office/drawing/2014/main" id="{B439B948-DA24-D049-A430-91CDA1E6ADC5}"/>
              </a:ext>
            </a:extLst>
          </p:cNvPr>
          <p:cNvSpPr>
            <a:spLocks noGrp="1"/>
          </p:cNvSpPr>
          <p:nvPr>
            <p:ph idx="13"/>
          </p:nvPr>
        </p:nvSpPr>
        <p:spPr>
          <a:xfrm>
            <a:off x="6239775" y="1762298"/>
            <a:ext cx="5342627" cy="3952412"/>
          </a:xfrm>
        </p:spPr>
        <p:txBody>
          <a:bodyPr>
            <a:normAutofit/>
          </a:bodyPr>
          <a:lstStyle>
            <a:lvl1pPr>
              <a:defRPr sz="2500" b="0">
                <a:solidFill>
                  <a:srgbClr val="121212"/>
                </a:solidFill>
              </a:defRPr>
            </a:lvl1pPr>
            <a:lvl2pPr>
              <a:defRPr sz="2000" b="0">
                <a:solidFill>
                  <a:srgbClr val="121212"/>
                </a:solidFill>
              </a:defRPr>
            </a:lvl2pPr>
            <a:lvl3pPr>
              <a:defRPr sz="2000" b="0">
                <a:solidFill>
                  <a:srgbClr val="121212"/>
                </a:solidFill>
              </a:defRPr>
            </a:lvl3pPr>
            <a:lvl4pPr>
              <a:defRPr sz="2000" b="0">
                <a:solidFill>
                  <a:srgbClr val="121212"/>
                </a:solidFill>
              </a:defRPr>
            </a:lvl4pPr>
            <a:lvl5pPr>
              <a:defRPr sz="2000" b="0">
                <a:solidFill>
                  <a:srgbClr val="12121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Box 18">
            <a:extLst>
              <a:ext uri="{FF2B5EF4-FFF2-40B4-BE49-F238E27FC236}">
                <a16:creationId xmlns:a16="http://schemas.microsoft.com/office/drawing/2014/main" id="{5F6B95B6-E1E6-344A-97A6-F97CF01ABEF3}"/>
              </a:ext>
            </a:extLst>
          </p:cNvPr>
          <p:cNvSpPr txBox="1"/>
          <p:nvPr userDrawn="1"/>
        </p:nvSpPr>
        <p:spPr>
          <a:xfrm>
            <a:off x="-2" y="1"/>
            <a:ext cx="12192000" cy="1452974"/>
          </a:xfrm>
          <a:prstGeom prst="rect">
            <a:avLst/>
          </a:prstGeom>
          <a:solidFill>
            <a:schemeClr val="accent6">
              <a:lumMod val="20000"/>
              <a:lumOff val="80000"/>
            </a:schemeClr>
          </a:solidFill>
        </p:spPr>
        <p:txBody>
          <a:bodyPr wrap="square" lIns="0" tIns="0" rIns="0" bIns="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indent="0" algn="ctr">
              <a:spcBef>
                <a:spcPts val="1200"/>
              </a:spcBef>
              <a:spcAft>
                <a:spcPts val="0"/>
              </a:spcAft>
              <a:buNone/>
            </a:pPr>
            <a:endParaRPr lang="en-US" sz="1350" b="1">
              <a:solidFill>
                <a:schemeClr val="tx2"/>
              </a:solidFill>
            </a:endParaRPr>
          </a:p>
        </p:txBody>
      </p:sp>
      <p:sp>
        <p:nvSpPr>
          <p:cNvPr id="21" name="Title 1">
            <a:extLst>
              <a:ext uri="{FF2B5EF4-FFF2-40B4-BE49-F238E27FC236}">
                <a16:creationId xmlns:a16="http://schemas.microsoft.com/office/drawing/2014/main" id="{8AAFF889-5E79-1743-96D0-C69D7D2BF537}"/>
              </a:ext>
            </a:extLst>
          </p:cNvPr>
          <p:cNvSpPr>
            <a:spLocks noGrp="1"/>
          </p:cNvSpPr>
          <p:nvPr>
            <p:ph type="title" hasCustomPrompt="1"/>
          </p:nvPr>
        </p:nvSpPr>
        <p:spPr>
          <a:xfrm>
            <a:off x="609598" y="387128"/>
            <a:ext cx="10972804" cy="906525"/>
          </a:xfrm>
        </p:spPr>
        <p:txBody>
          <a:bodyPr anchor="b" anchorCtr="0">
            <a:normAutofit/>
          </a:bodyPr>
          <a:lstStyle>
            <a:lvl1pPr>
              <a:defRPr sz="3000" b="1">
                <a:solidFill>
                  <a:schemeClr val="accent1">
                    <a:lumMod val="50000"/>
                  </a:schemeClr>
                </a:solidFill>
              </a:defRPr>
            </a:lvl1pPr>
          </a:lstStyle>
          <a:p>
            <a:r>
              <a:rPr lang="en-US"/>
              <a:t>Title and Content</a:t>
            </a:r>
          </a:p>
        </p:txBody>
      </p:sp>
      <p:pic>
        <p:nvPicPr>
          <p:cNvPr id="28" name="Picture 27">
            <a:extLst>
              <a:ext uri="{FF2B5EF4-FFF2-40B4-BE49-F238E27FC236}">
                <a16:creationId xmlns:a16="http://schemas.microsoft.com/office/drawing/2014/main" id="{BC0F3D43-E9EA-FD42-9654-38051EA022EA}"/>
              </a:ext>
            </a:extLst>
          </p:cNvPr>
          <p:cNvPicPr>
            <a:picLocks noChangeAspect="1"/>
          </p:cNvPicPr>
          <p:nvPr userDrawn="1"/>
        </p:nvPicPr>
        <p:blipFill>
          <a:blip r:embed="rId2">
            <a:biLevel thresh="75000"/>
          </a:blip>
          <a:stretch>
            <a:fillRect/>
          </a:stretch>
        </p:blipFill>
        <p:spPr>
          <a:xfrm>
            <a:off x="609598" y="5961523"/>
            <a:ext cx="746276" cy="746276"/>
          </a:xfrm>
          <a:prstGeom prst="rect">
            <a:avLst/>
          </a:prstGeom>
        </p:spPr>
      </p:pic>
      <p:pic>
        <p:nvPicPr>
          <p:cNvPr id="10" name="Picture 9">
            <a:extLst>
              <a:ext uri="{FF2B5EF4-FFF2-40B4-BE49-F238E27FC236}">
                <a16:creationId xmlns:a16="http://schemas.microsoft.com/office/drawing/2014/main" id="{BFBB0386-4F63-2D4A-8661-751021BC9230}"/>
              </a:ext>
            </a:extLst>
          </p:cNvPr>
          <p:cNvPicPr>
            <a:picLocks noChangeAspect="1"/>
          </p:cNvPicPr>
          <p:nvPr userDrawn="1"/>
        </p:nvPicPr>
        <p:blipFill rotWithShape="1">
          <a:blip r:embed="rId3">
            <a:duotone>
              <a:schemeClr val="accent5">
                <a:shade val="45000"/>
                <a:satMod val="135000"/>
              </a:schemeClr>
              <a:prstClr val="white"/>
            </a:duotone>
          </a:blip>
          <a:srcRect l="35264" t="-20097" b="13967"/>
          <a:stretch/>
        </p:blipFill>
        <p:spPr>
          <a:xfrm flipH="1">
            <a:off x="8223990" y="5423338"/>
            <a:ext cx="3968007" cy="1455676"/>
          </a:xfrm>
          <a:prstGeom prst="rect">
            <a:avLst/>
          </a:prstGeom>
        </p:spPr>
      </p:pic>
    </p:spTree>
    <p:extLst>
      <p:ext uri="{BB962C8B-B14F-4D97-AF65-F5344CB8AC3E}">
        <p14:creationId xmlns:p14="http://schemas.microsoft.com/office/powerpoint/2010/main" val="26738638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3A6B72-75DC-A844-9A40-E4D2951CAC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C04D25-0EF3-6944-A98C-8558B5F1A5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310531B3-34E2-2949-9489-3176ACD03C7E}"/>
              </a:ext>
            </a:extLst>
          </p:cNvPr>
          <p:cNvSpPr txBox="1">
            <a:spLocks/>
          </p:cNvSpPr>
          <p:nvPr userDrawn="1"/>
        </p:nvSpPr>
        <p:spPr>
          <a:xfrm>
            <a:off x="5722620" y="6278137"/>
            <a:ext cx="746761" cy="367154"/>
          </a:xfrm>
          <a:prstGeom prst="rect">
            <a:avLst/>
          </a:prstGeom>
        </p:spPr>
        <p:txBody>
          <a:bodyPr vert="horz" lIns="91440" tIns="45720" rIns="91440" bIns="45720" rtlCol="0" anchor="ctr"/>
          <a:lstStyle>
            <a:defPPr>
              <a:defRPr lang="en-US"/>
            </a:defPPr>
            <a:lvl1pPr marL="0" algn="r" defTabSz="914400" rtl="0" eaLnBrk="1" latinLnBrk="0" hangingPunct="1">
              <a:defRPr sz="130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E79699E9-4FB2-E546-A946-3395E539CEC0}" type="slidenum">
              <a:rPr lang="en-US" smtClean="0"/>
              <a:pPr algn="ctr"/>
              <a:t>‹#›</a:t>
            </a:fld>
            <a:endParaRPr lang="en-US"/>
          </a:p>
        </p:txBody>
      </p:sp>
    </p:spTree>
    <p:extLst>
      <p:ext uri="{BB962C8B-B14F-4D97-AF65-F5344CB8AC3E}">
        <p14:creationId xmlns:p14="http://schemas.microsoft.com/office/powerpoint/2010/main" val="3061130849"/>
      </p:ext>
    </p:extLst>
  </p:cSld>
  <p:clrMap bg1="lt1" tx1="dk1" bg2="lt2" tx2="dk2" accent1="accent1" accent2="accent2" accent3="accent3" accent4="accent4" accent5="accent5" accent6="accent6" hlink="hlink" folHlink="folHlink"/>
  <p:sldLayoutIdLst>
    <p:sldLayoutId id="2147483681" r:id="rId1"/>
    <p:sldLayoutId id="2147483677" r:id="rId2"/>
    <p:sldLayoutId id="2147483680" r:id="rId3"/>
    <p:sldLayoutId id="2147483682" r:id="rId4"/>
    <p:sldLayoutId id="2147483683" r:id="rId5"/>
    <p:sldLayoutId id="2147483684" r:id="rId6"/>
    <p:sldLayoutId id="2147483685" r:id="rId7"/>
    <p:sldLayoutId id="2147483661" r:id="rId8"/>
    <p:sldLayoutId id="2147483662" r:id="rId9"/>
    <p:sldLayoutId id="2147483663" r:id="rId10"/>
    <p:sldLayoutId id="2147483664" r:id="rId11"/>
  </p:sldLayoutIdLst>
  <p:txStyles>
    <p:titleStyle>
      <a:lvl1pPr algn="l" defTabSz="914400" rtl="0" eaLnBrk="1" latinLnBrk="0" hangingPunct="1">
        <a:lnSpc>
          <a:spcPct val="90000"/>
        </a:lnSpc>
        <a:spcBef>
          <a:spcPct val="0"/>
        </a:spcBef>
        <a:buNone/>
        <a:defRPr sz="3000" b="1" i="0" kern="1200">
          <a:solidFill>
            <a:schemeClr val="accent1">
              <a:lumMod val="50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5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hyperlink" Target="https://www.hudexchange.info/resource/6605/homearp-housing-production-goal-calculation-worksheet-and-faq"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8" Type="http://schemas.openxmlformats.org/officeDocument/2006/relationships/hyperlink" Target="https://www.hudexchange.info/news/home-arp-notice-review-webinar-series/" TargetMode="External"/><Relationship Id="rId3" Type="http://schemas.openxmlformats.org/officeDocument/2006/relationships/hyperlink" Target="https://www.hud.gov/sites/dfiles/OCHCO/documents/cpdWaiverHOMEARP.pdf" TargetMode="External"/><Relationship Id="rId7" Type="http://schemas.openxmlformats.org/officeDocument/2006/relationships/hyperlink" Target="https://www.hud.gov/program_offices/comm_planning/home-arp/faqs" TargetMode="External"/><Relationship Id="rId2" Type="http://schemas.openxmlformats.org/officeDocument/2006/relationships/hyperlink" Target="https://www.hud.gov/sites/dfiles/OCHCO/documents/2021-10cpdn.pdf" TargetMode="External"/><Relationship Id="rId1" Type="http://schemas.openxmlformats.org/officeDocument/2006/relationships/slideLayout" Target="../slideLayouts/slideLayout4.xml"/><Relationship Id="rId6" Type="http://schemas.openxmlformats.org/officeDocument/2006/relationships/hyperlink" Target="https://www.hud.gov/sites/dfiles/CPD/documents/HOME-ARP_Allocation_Plan_Template.docx" TargetMode="External"/><Relationship Id="rId11" Type="http://schemas.openxmlformats.org/officeDocument/2006/relationships/hyperlink" Target="https://www.hudexchange.info/program-support/my-question/" TargetMode="External"/><Relationship Id="rId5" Type="http://schemas.openxmlformats.org/officeDocument/2006/relationships/hyperlink" Target="https://www.hud.gov/sites/dfiles/CPD/documents/HOME-ARP_Allocation_Plan_Template_Tips.pdf" TargetMode="External"/><Relationship Id="rId10" Type="http://schemas.openxmlformats.org/officeDocument/2006/relationships/hyperlink" Target="mailto:HOMEARP@hud.gov" TargetMode="External"/><Relationship Id="rId4" Type="http://schemas.openxmlformats.org/officeDocument/2006/relationships/hyperlink" Target="https://www.hud.gov/sites/dfiles/CPD/documents/HOME-ARP/HOME-ARP_preferences_priortization_policy_brief.pdf" TargetMode="External"/><Relationship Id="rId9" Type="http://schemas.openxmlformats.org/officeDocument/2006/relationships/hyperlink" Target="https://www.hudexchange.info/trainings/courses/home-arp-webinar-series-planning-process/"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FC2F6-AE32-9648-A348-58AC2EBA97E3}"/>
              </a:ext>
            </a:extLst>
          </p:cNvPr>
          <p:cNvSpPr>
            <a:spLocks noGrp="1"/>
          </p:cNvSpPr>
          <p:nvPr>
            <p:ph type="ctrTitle"/>
          </p:nvPr>
        </p:nvSpPr>
        <p:spPr>
          <a:xfrm>
            <a:off x="359031" y="5219272"/>
            <a:ext cx="11240000" cy="45719"/>
          </a:xfrm>
        </p:spPr>
        <p:txBody>
          <a:bodyPr/>
          <a:lstStyle/>
          <a:p>
            <a:pPr algn="ctr"/>
            <a:br>
              <a:rPr lang="en-US" dirty="0">
                <a:latin typeface="Arial"/>
                <a:cs typeface="Arial"/>
              </a:rPr>
            </a:br>
            <a:br>
              <a:rPr lang="en-US" dirty="0">
                <a:latin typeface="Arial"/>
                <a:cs typeface="Arial"/>
              </a:rPr>
            </a:br>
            <a:endParaRPr lang="en-US" sz="3600" dirty="0">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79166518-8563-4F82-9EAD-1FF27479C754}"/>
              </a:ext>
            </a:extLst>
          </p:cNvPr>
          <p:cNvSpPr>
            <a:spLocks noGrp="1"/>
          </p:cNvSpPr>
          <p:nvPr>
            <p:ph type="subTitle" idx="1"/>
          </p:nvPr>
        </p:nvSpPr>
        <p:spPr>
          <a:xfrm>
            <a:off x="266564" y="5264991"/>
            <a:ext cx="10278148" cy="299799"/>
          </a:xfrm>
        </p:spPr>
        <p:txBody>
          <a:bodyPr/>
          <a:lstStyle/>
          <a:p>
            <a:pPr algn="ctr"/>
            <a:endParaRPr lang="en-US" b="1" dirty="0">
              <a:latin typeface="+mn-lt"/>
            </a:endParaRPr>
          </a:p>
        </p:txBody>
      </p:sp>
      <p:sp>
        <p:nvSpPr>
          <p:cNvPr id="5" name="TextBox 4">
            <a:extLst>
              <a:ext uri="{FF2B5EF4-FFF2-40B4-BE49-F238E27FC236}">
                <a16:creationId xmlns:a16="http://schemas.microsoft.com/office/drawing/2014/main" id="{6CEE36E8-BD30-33BF-05C5-599DDB8F0C39}"/>
              </a:ext>
            </a:extLst>
          </p:cNvPr>
          <p:cNvSpPr txBox="1"/>
          <p:nvPr/>
        </p:nvSpPr>
        <p:spPr>
          <a:xfrm>
            <a:off x="-277402" y="4433769"/>
            <a:ext cx="11332395" cy="1200329"/>
          </a:xfrm>
          <a:prstGeom prst="rect">
            <a:avLst/>
          </a:prstGeom>
          <a:noFill/>
        </p:spPr>
        <p:txBody>
          <a:bodyPr wrap="square">
            <a:spAutoFit/>
          </a:bodyPr>
          <a:lstStyle/>
          <a:p>
            <a:pPr algn="ctr"/>
            <a:r>
              <a:rPr lang="en-US" sz="3600" b="1" dirty="0">
                <a:latin typeface="+mn-lt"/>
              </a:rPr>
              <a:t>HOME- ARP QPs, Preferences, Referral Methods, and</a:t>
            </a:r>
          </a:p>
          <a:p>
            <a:pPr algn="ctr"/>
            <a:r>
              <a:rPr lang="en-US" sz="3600" b="1" dirty="0">
                <a:latin typeface="+mn-lt"/>
              </a:rPr>
              <a:t>Avoiding Common Allocation Plan Pitfalls</a:t>
            </a:r>
            <a:endParaRPr lang="en-US" sz="3600" dirty="0"/>
          </a:p>
        </p:txBody>
      </p:sp>
    </p:spTree>
    <p:extLst>
      <p:ext uri="{BB962C8B-B14F-4D97-AF65-F5344CB8AC3E}">
        <p14:creationId xmlns:p14="http://schemas.microsoft.com/office/powerpoint/2010/main" val="2178162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2FB75BA-DA46-41AF-BD9D-209178F22DEC}"/>
              </a:ext>
            </a:extLst>
          </p:cNvPr>
          <p:cNvSpPr>
            <a:spLocks noGrp="1"/>
          </p:cNvSpPr>
          <p:nvPr>
            <p:ph idx="1"/>
          </p:nvPr>
        </p:nvSpPr>
        <p:spPr>
          <a:xfrm>
            <a:off x="493160" y="1746606"/>
            <a:ext cx="11089241" cy="4724265"/>
          </a:xfrm>
        </p:spPr>
        <p:txBody>
          <a:bodyPr>
            <a:normAutofit/>
          </a:bodyPr>
          <a:lstStyle/>
          <a:p>
            <a:r>
              <a:rPr lang="en-US" sz="2800" b="1" dirty="0">
                <a:solidFill>
                  <a:srgbClr val="242424"/>
                </a:solidFill>
              </a:rPr>
              <a:t>M</a:t>
            </a:r>
            <a:r>
              <a:rPr lang="en-US" sz="2800" b="1" i="0" dirty="0">
                <a:solidFill>
                  <a:srgbClr val="242424"/>
                </a:solidFill>
                <a:effectLst/>
              </a:rPr>
              <a:t>ethod of prioritization</a:t>
            </a:r>
            <a:r>
              <a:rPr lang="en-US" sz="2800" b="0" i="0" dirty="0">
                <a:solidFill>
                  <a:srgbClr val="242424"/>
                </a:solidFill>
                <a:effectLst/>
              </a:rPr>
              <a:t> (MOP) is process by which PJ, CE, subrecipient, or project owner determines how two or more eligible QP applicants who qualify for the same or different preferences are selected for HOME-ARP assistance</a:t>
            </a:r>
          </a:p>
          <a:p>
            <a:pPr lvl="1"/>
            <a:r>
              <a:rPr lang="en-US" sz="2600" b="0" i="0" dirty="0">
                <a:solidFill>
                  <a:srgbClr val="242424"/>
                </a:solidFill>
                <a:effectLst/>
              </a:rPr>
              <a:t>A PJ cannot implement a MOP if it does not also establish preference(s) </a:t>
            </a:r>
          </a:p>
          <a:p>
            <a:pPr lvl="1"/>
            <a:r>
              <a:rPr lang="en-US" sz="2600" dirty="0">
                <a:solidFill>
                  <a:srgbClr val="242424"/>
                </a:solidFill>
              </a:rPr>
              <a:t>W</a:t>
            </a:r>
            <a:r>
              <a:rPr lang="en-US" sz="2600" b="0" i="0" dirty="0">
                <a:solidFill>
                  <a:srgbClr val="242424"/>
                </a:solidFill>
                <a:effectLst/>
              </a:rPr>
              <a:t>ithout a preference, PJ admits applicants to HOME-ARP projects or activities in chronological order)</a:t>
            </a:r>
          </a:p>
          <a:p>
            <a:pPr lvl="1"/>
            <a:r>
              <a:rPr lang="en-US" sz="2600" b="0" i="0" dirty="0">
                <a:solidFill>
                  <a:srgbClr val="242424"/>
                </a:solidFill>
                <a:effectLst/>
              </a:rPr>
              <a:t>CEs routinely implement MOPs for CoC programs</a:t>
            </a:r>
          </a:p>
          <a:p>
            <a:pPr marL="914400" lvl="2" indent="0">
              <a:buNone/>
            </a:pPr>
            <a:endParaRPr lang="en-US" sz="2400" b="0" i="0" dirty="0">
              <a:solidFill>
                <a:srgbClr val="242424"/>
              </a:solidFill>
              <a:effectLst/>
            </a:endParaRPr>
          </a:p>
          <a:p>
            <a:endParaRPr lang="en-US" sz="1800" dirty="0">
              <a:solidFill>
                <a:srgbClr val="242424"/>
              </a:solidFill>
              <a:effectLst/>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en-US" sz="2400" b="0" i="0" dirty="0">
              <a:solidFill>
                <a:srgbClr val="242424"/>
              </a:solidFill>
              <a:effectLst/>
            </a:endParaRPr>
          </a:p>
          <a:p>
            <a:endParaRPr lang="en-US" sz="2400" dirty="0">
              <a:solidFill>
                <a:srgbClr val="242424"/>
              </a:solidFill>
            </a:endParaRPr>
          </a:p>
        </p:txBody>
      </p:sp>
      <p:sp>
        <p:nvSpPr>
          <p:cNvPr id="3" name="Title 2">
            <a:extLst>
              <a:ext uri="{FF2B5EF4-FFF2-40B4-BE49-F238E27FC236}">
                <a16:creationId xmlns:a16="http://schemas.microsoft.com/office/drawing/2014/main" id="{3666C134-C86B-4C7C-B5E2-2CFBBC01420E}"/>
              </a:ext>
            </a:extLst>
          </p:cNvPr>
          <p:cNvSpPr>
            <a:spLocks noGrp="1"/>
          </p:cNvSpPr>
          <p:nvPr>
            <p:ph type="title"/>
          </p:nvPr>
        </p:nvSpPr>
        <p:spPr>
          <a:xfrm>
            <a:off x="609598" y="489870"/>
            <a:ext cx="10972804" cy="906525"/>
          </a:xfrm>
        </p:spPr>
        <p:txBody>
          <a:bodyPr/>
          <a:lstStyle/>
          <a:p>
            <a:r>
              <a:rPr lang="en-US" dirty="0"/>
              <a:t>What is a Method of Prioritization?</a:t>
            </a:r>
          </a:p>
        </p:txBody>
      </p:sp>
    </p:spTree>
    <p:extLst>
      <p:ext uri="{BB962C8B-B14F-4D97-AF65-F5344CB8AC3E}">
        <p14:creationId xmlns:p14="http://schemas.microsoft.com/office/powerpoint/2010/main" val="1521123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2FB75BA-DA46-41AF-BD9D-209178F22DEC}"/>
              </a:ext>
            </a:extLst>
          </p:cNvPr>
          <p:cNvSpPr>
            <a:spLocks noGrp="1"/>
          </p:cNvSpPr>
          <p:nvPr>
            <p:ph idx="1"/>
          </p:nvPr>
        </p:nvSpPr>
        <p:spPr>
          <a:xfrm>
            <a:off x="493160" y="1541124"/>
            <a:ext cx="11089241" cy="4602822"/>
          </a:xfrm>
        </p:spPr>
        <p:txBody>
          <a:bodyPr>
            <a:normAutofit fontScale="92500" lnSpcReduction="10000"/>
          </a:bodyPr>
          <a:lstStyle/>
          <a:p>
            <a:pPr marL="0" indent="0">
              <a:buNone/>
            </a:pPr>
            <a:r>
              <a:rPr lang="en-US" sz="2400" i="1" dirty="0">
                <a:solidFill>
                  <a:schemeClr val="accent1">
                    <a:lumMod val="75000"/>
                  </a:schemeClr>
                </a:solidFill>
                <a:effectLst/>
                <a:ea typeface="Calibri" panose="020F0502020204030204" pitchFamily="34" charset="0"/>
              </a:rPr>
              <a:t>PJ adopts a </a:t>
            </a:r>
            <a:r>
              <a:rPr lang="en-US" sz="2400" i="1" u="sng" dirty="0">
                <a:solidFill>
                  <a:schemeClr val="accent1">
                    <a:lumMod val="75000"/>
                  </a:schemeClr>
                </a:solidFill>
                <a:effectLst/>
                <a:ea typeface="Calibri" panose="020F0502020204030204" pitchFamily="34" charset="0"/>
              </a:rPr>
              <a:t>preference</a:t>
            </a:r>
            <a:r>
              <a:rPr lang="en-US" sz="2400" i="1" dirty="0">
                <a:solidFill>
                  <a:schemeClr val="accent1">
                    <a:lumMod val="75000"/>
                  </a:schemeClr>
                </a:solidFill>
                <a:effectLst/>
                <a:ea typeface="Calibri" panose="020F0502020204030204" pitchFamily="34" charset="0"/>
              </a:rPr>
              <a:t> for chronically homeless (CH) individuals and families for HOME-ARP rental project. </a:t>
            </a:r>
          </a:p>
          <a:p>
            <a:pPr marL="0" indent="0">
              <a:buNone/>
            </a:pPr>
            <a:r>
              <a:rPr lang="en-US" sz="2400" i="1" dirty="0">
                <a:solidFill>
                  <a:schemeClr val="accent1">
                    <a:lumMod val="75000"/>
                  </a:schemeClr>
                </a:solidFill>
                <a:effectLst/>
                <a:ea typeface="Calibri" panose="020F0502020204030204" pitchFamily="34" charset="0"/>
              </a:rPr>
              <a:t>The preference gives CH Homeless QP applicants priority for admission to project.  </a:t>
            </a:r>
          </a:p>
          <a:p>
            <a:pPr marL="0" indent="0">
              <a:buNone/>
            </a:pPr>
            <a:r>
              <a:rPr lang="en-US" sz="2400" i="1" dirty="0">
                <a:solidFill>
                  <a:schemeClr val="accent1">
                    <a:lumMod val="75000"/>
                  </a:schemeClr>
                </a:solidFill>
                <a:effectLst/>
                <a:ea typeface="Calibri" panose="020F0502020204030204" pitchFamily="34" charset="0"/>
              </a:rPr>
              <a:t>All other QP applicants (including Homeless QP applicants who are not CH) are selected in chronological order for any units not occupied by CH Homeless QP applicants.  </a:t>
            </a:r>
          </a:p>
          <a:p>
            <a:pPr marL="0" indent="0">
              <a:buNone/>
            </a:pPr>
            <a:r>
              <a:rPr lang="en-US" sz="2400" i="1" dirty="0">
                <a:solidFill>
                  <a:schemeClr val="accent1">
                    <a:lumMod val="75000"/>
                  </a:schemeClr>
                </a:solidFill>
                <a:effectLst/>
                <a:ea typeface="Calibri" panose="020F0502020204030204" pitchFamily="34" charset="0"/>
              </a:rPr>
              <a:t>Chronically homeless QP applicants are prioritized for admission for occupancy based on length of time they have been homeless. </a:t>
            </a:r>
          </a:p>
          <a:p>
            <a:pPr marL="0" indent="0">
              <a:buNone/>
            </a:pPr>
            <a:endParaRPr lang="en-US" sz="2400" i="1" dirty="0">
              <a:solidFill>
                <a:schemeClr val="accent1">
                  <a:lumMod val="75000"/>
                </a:schemeClr>
              </a:solidFill>
              <a:ea typeface="Calibri" panose="020F0502020204030204" pitchFamily="34" charset="0"/>
            </a:endParaRPr>
          </a:p>
          <a:p>
            <a:r>
              <a:rPr lang="en-US" sz="2400" i="1" dirty="0">
                <a:solidFill>
                  <a:schemeClr val="tx1"/>
                </a:solidFill>
                <a:ea typeface="Calibri" panose="020F0502020204030204" pitchFamily="34" charset="0"/>
              </a:rPr>
              <a:t>Preference</a:t>
            </a:r>
            <a:r>
              <a:rPr lang="en-US" sz="2400" dirty="0">
                <a:solidFill>
                  <a:schemeClr val="tx1"/>
                </a:solidFill>
                <a:ea typeface="Calibri" panose="020F0502020204030204" pitchFamily="34" charset="0"/>
              </a:rPr>
              <a:t> is for a subpopulation of a single QP (CH members of HOME-ARP Homeless QP), who will be admitted before all other QP applicants </a:t>
            </a:r>
          </a:p>
          <a:p>
            <a:r>
              <a:rPr lang="en-US" sz="2400" i="1" dirty="0">
                <a:solidFill>
                  <a:schemeClr val="tx1"/>
                </a:solidFill>
                <a:ea typeface="Calibri" panose="020F0502020204030204" pitchFamily="34" charset="0"/>
              </a:rPr>
              <a:t>Method of Prioritization </a:t>
            </a:r>
            <a:r>
              <a:rPr lang="en-US" sz="2400" dirty="0">
                <a:solidFill>
                  <a:schemeClr val="tx1"/>
                </a:solidFill>
                <a:ea typeface="Calibri" panose="020F0502020204030204" pitchFamily="34" charset="0"/>
              </a:rPr>
              <a:t>applies to CH Homeless QP applicants, who are prioritized for admission based on length of homelessness</a:t>
            </a:r>
            <a:endParaRPr lang="en-US" sz="2400" dirty="0">
              <a:solidFill>
                <a:schemeClr val="tx1"/>
              </a:solidFill>
              <a:effectLst/>
              <a:ea typeface="Calibri" panose="020F0502020204030204" pitchFamily="34" charset="0"/>
            </a:endParaRPr>
          </a:p>
          <a:p>
            <a:pPr marL="0" indent="0">
              <a:buNone/>
            </a:pPr>
            <a:endParaRPr lang="en-US" sz="2400" i="1" dirty="0">
              <a:solidFill>
                <a:schemeClr val="tx1"/>
              </a:solidFill>
              <a:ea typeface="Calibri" panose="020F0502020204030204" pitchFamily="34" charset="0"/>
            </a:endParaRPr>
          </a:p>
          <a:p>
            <a:pPr marL="0" indent="0">
              <a:buNone/>
            </a:pPr>
            <a:endParaRPr lang="en-US" sz="2400" i="1" dirty="0">
              <a:solidFill>
                <a:schemeClr val="tx1"/>
              </a:solidFill>
              <a:effectLst/>
              <a:ea typeface="Calibri" panose="020F0502020204030204" pitchFamily="34" charset="0"/>
            </a:endParaRPr>
          </a:p>
          <a:p>
            <a:endParaRPr lang="en-US" sz="2400" b="0" i="0" dirty="0">
              <a:solidFill>
                <a:srgbClr val="242424"/>
              </a:solidFill>
              <a:effectLst/>
            </a:endParaRPr>
          </a:p>
          <a:p>
            <a:endParaRPr lang="en-US" sz="2400" dirty="0">
              <a:solidFill>
                <a:srgbClr val="242424"/>
              </a:solidFill>
            </a:endParaRPr>
          </a:p>
        </p:txBody>
      </p:sp>
      <p:sp>
        <p:nvSpPr>
          <p:cNvPr id="3" name="Title 2">
            <a:extLst>
              <a:ext uri="{FF2B5EF4-FFF2-40B4-BE49-F238E27FC236}">
                <a16:creationId xmlns:a16="http://schemas.microsoft.com/office/drawing/2014/main" id="{3666C134-C86B-4C7C-B5E2-2CFBBC01420E}"/>
              </a:ext>
            </a:extLst>
          </p:cNvPr>
          <p:cNvSpPr>
            <a:spLocks noGrp="1"/>
          </p:cNvSpPr>
          <p:nvPr>
            <p:ph type="title"/>
          </p:nvPr>
        </p:nvSpPr>
        <p:spPr/>
        <p:txBody>
          <a:bodyPr/>
          <a:lstStyle/>
          <a:p>
            <a:r>
              <a:rPr lang="en-US" dirty="0"/>
              <a:t>Example: Method of Prioritization</a:t>
            </a:r>
          </a:p>
        </p:txBody>
      </p:sp>
    </p:spTree>
    <p:extLst>
      <p:ext uri="{BB962C8B-B14F-4D97-AF65-F5344CB8AC3E}">
        <p14:creationId xmlns:p14="http://schemas.microsoft.com/office/powerpoint/2010/main" val="2887268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9433EC0-CE95-4C53-9533-B30909E4154F}"/>
              </a:ext>
            </a:extLst>
          </p:cNvPr>
          <p:cNvSpPr>
            <a:spLocks noGrp="1"/>
          </p:cNvSpPr>
          <p:nvPr>
            <p:ph idx="1"/>
          </p:nvPr>
        </p:nvSpPr>
        <p:spPr>
          <a:xfrm>
            <a:off x="609598" y="1592494"/>
            <a:ext cx="10972803" cy="4777484"/>
          </a:xfrm>
        </p:spPr>
        <p:txBody>
          <a:bodyPr>
            <a:normAutofit lnSpcReduction="10000"/>
          </a:bodyPr>
          <a:lstStyle/>
          <a:p>
            <a:pPr marL="0" indent="0">
              <a:buNone/>
            </a:pPr>
            <a:r>
              <a:rPr lang="en-US" sz="2800" b="1" dirty="0">
                <a:solidFill>
                  <a:schemeClr val="tx1"/>
                </a:solidFill>
                <a:effectLst/>
                <a:ea typeface="Calibri" panose="020F0502020204030204" pitchFamily="34" charset="0"/>
              </a:rPr>
              <a:t>Limitations </a:t>
            </a:r>
            <a:r>
              <a:rPr lang="en-US" sz="2800" u="sng" dirty="0">
                <a:effectLst/>
                <a:ea typeface="Calibri" panose="020F0502020204030204" pitchFamily="34" charset="0"/>
              </a:rPr>
              <a:t>exclude</a:t>
            </a:r>
            <a:r>
              <a:rPr lang="en-US" sz="2800" dirty="0">
                <a:effectLst/>
                <a:ea typeface="Calibri" panose="020F0502020204030204" pitchFamily="34" charset="0"/>
              </a:rPr>
              <a:t> certain QPs or subpopulations of QPs from eligibility for a project or activity (u</a:t>
            </a:r>
            <a:r>
              <a:rPr lang="en-US" sz="2800" dirty="0">
                <a:ea typeface="Calibri" panose="020F0502020204030204" pitchFamily="34" charset="0"/>
              </a:rPr>
              <a:t>nlike </a:t>
            </a:r>
            <a:r>
              <a:rPr lang="en-US" sz="2800" b="1" dirty="0">
                <a:ea typeface="Calibri" panose="020F0502020204030204" pitchFamily="34" charset="0"/>
              </a:rPr>
              <a:t>preferences</a:t>
            </a:r>
            <a:r>
              <a:rPr lang="en-US" sz="2800" dirty="0">
                <a:ea typeface="Calibri" panose="020F0502020204030204" pitchFamily="34" charset="0"/>
              </a:rPr>
              <a:t> (which provide </a:t>
            </a:r>
            <a:r>
              <a:rPr lang="en-US" sz="2800" u="sng" dirty="0">
                <a:ea typeface="Calibri" panose="020F0502020204030204" pitchFamily="34" charset="0"/>
              </a:rPr>
              <a:t>priority</a:t>
            </a:r>
            <a:r>
              <a:rPr lang="en-US" sz="2800" dirty="0">
                <a:ea typeface="Calibri" panose="020F0502020204030204" pitchFamily="34" charset="0"/>
              </a:rPr>
              <a:t> to a QP or a subpopulation</a:t>
            </a:r>
          </a:p>
          <a:p>
            <a:pPr lvl="1"/>
            <a:r>
              <a:rPr lang="en-US" sz="2400" dirty="0">
                <a:effectLst/>
                <a:ea typeface="Calibri" panose="020F0502020204030204" pitchFamily="34" charset="0"/>
              </a:rPr>
              <a:t>Some </a:t>
            </a:r>
            <a:r>
              <a:rPr lang="en-US" sz="2400" dirty="0">
                <a:ea typeface="Calibri" panose="020F0502020204030204" pitchFamily="34" charset="0"/>
              </a:rPr>
              <a:t>l</a:t>
            </a:r>
            <a:r>
              <a:rPr lang="en-US" sz="2400" dirty="0">
                <a:effectLst/>
                <a:ea typeface="Calibri" panose="020F0502020204030204" pitchFamily="34" charset="0"/>
              </a:rPr>
              <a:t>imitations violate fair housing and civil rights laws (including protections for disabled)</a:t>
            </a:r>
          </a:p>
          <a:p>
            <a:pPr lvl="1"/>
            <a:r>
              <a:rPr lang="en-US" sz="2400" dirty="0">
                <a:effectLst/>
                <a:ea typeface="Calibri" panose="020F0502020204030204" pitchFamily="34" charset="0"/>
              </a:rPr>
              <a:t>Limitations can make it difficult for PJ to meet ARP requirement that all four QPs have access to its HOME-ARP program</a:t>
            </a:r>
          </a:p>
          <a:p>
            <a:r>
              <a:rPr lang="en-US" sz="2800" dirty="0">
                <a:effectLst/>
                <a:ea typeface="Calibri" panose="020F0502020204030204" pitchFamily="34" charset="0"/>
              </a:rPr>
              <a:t>PJs should not impose a limitation on eligibility unless:</a:t>
            </a:r>
          </a:p>
          <a:p>
            <a:pPr lvl="1"/>
            <a:r>
              <a:rPr lang="en-US" sz="2400" dirty="0">
                <a:effectLst/>
                <a:ea typeface="Calibri" panose="020F0502020204030204" pitchFamily="34" charset="0"/>
              </a:rPr>
              <a:t>It is necessary to address a </a:t>
            </a:r>
            <a:r>
              <a:rPr lang="en-US" sz="2400" b="1" dirty="0">
                <a:effectLst/>
                <a:ea typeface="Calibri" panose="020F0502020204030204" pitchFamily="34" charset="0"/>
              </a:rPr>
              <a:t>greater gap </a:t>
            </a:r>
            <a:r>
              <a:rPr lang="en-US" sz="2400" dirty="0">
                <a:effectLst/>
                <a:ea typeface="Calibri" panose="020F0502020204030204" pitchFamily="34" charset="0"/>
              </a:rPr>
              <a:t>in effective housing, aid, benefit, or services in the PJ’s geographic area; </a:t>
            </a:r>
            <a:r>
              <a:rPr lang="en-US" sz="2400" b="1" dirty="0">
                <a:effectLst/>
                <a:ea typeface="Calibri" panose="020F0502020204030204" pitchFamily="34" charset="0"/>
              </a:rPr>
              <a:t>and</a:t>
            </a:r>
            <a:r>
              <a:rPr lang="en-US" sz="2400" dirty="0">
                <a:effectLst/>
                <a:ea typeface="Calibri" panose="020F0502020204030204" pitchFamily="34" charset="0"/>
              </a:rPr>
              <a:t> </a:t>
            </a:r>
          </a:p>
          <a:p>
            <a:pPr lvl="1"/>
            <a:r>
              <a:rPr lang="en-US" sz="2400" dirty="0">
                <a:effectLst/>
                <a:ea typeface="Calibri" panose="020F0502020204030204" pitchFamily="34" charset="0"/>
              </a:rPr>
              <a:t>Project or activity cannot address the gap through the use of a preference</a:t>
            </a:r>
          </a:p>
          <a:p>
            <a:r>
              <a:rPr lang="en-US" sz="2900" dirty="0">
                <a:effectLst/>
                <a:ea typeface="Calibri" panose="020F0502020204030204" pitchFamily="34" charset="0"/>
              </a:rPr>
              <a:t>Limitations not permitted for TBRA and supportive services</a:t>
            </a:r>
          </a:p>
          <a:p>
            <a:endParaRPr lang="en-US" sz="2900" dirty="0"/>
          </a:p>
        </p:txBody>
      </p:sp>
      <p:sp>
        <p:nvSpPr>
          <p:cNvPr id="3" name="Title 2">
            <a:extLst>
              <a:ext uri="{FF2B5EF4-FFF2-40B4-BE49-F238E27FC236}">
                <a16:creationId xmlns:a16="http://schemas.microsoft.com/office/drawing/2014/main" id="{B8839468-75CB-4559-AA25-F18AC7569EC6}"/>
              </a:ext>
            </a:extLst>
          </p:cNvPr>
          <p:cNvSpPr>
            <a:spLocks noGrp="1"/>
          </p:cNvSpPr>
          <p:nvPr>
            <p:ph type="title"/>
          </p:nvPr>
        </p:nvSpPr>
        <p:spPr/>
        <p:txBody>
          <a:bodyPr/>
          <a:lstStyle/>
          <a:p>
            <a:r>
              <a:rPr lang="en-US"/>
              <a:t>What are Limitations?</a:t>
            </a:r>
          </a:p>
        </p:txBody>
      </p:sp>
    </p:spTree>
    <p:extLst>
      <p:ext uri="{BB962C8B-B14F-4D97-AF65-F5344CB8AC3E}">
        <p14:creationId xmlns:p14="http://schemas.microsoft.com/office/powerpoint/2010/main" val="3849904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AC31F6E-481A-4A20-BD2C-F340C28721EA}"/>
              </a:ext>
            </a:extLst>
          </p:cNvPr>
          <p:cNvSpPr>
            <a:spLocks noGrp="1"/>
          </p:cNvSpPr>
          <p:nvPr>
            <p:ph idx="1"/>
          </p:nvPr>
        </p:nvSpPr>
        <p:spPr>
          <a:xfrm>
            <a:off x="393841" y="1541124"/>
            <a:ext cx="11164586" cy="4929748"/>
          </a:xfrm>
        </p:spPr>
        <p:txBody>
          <a:bodyPr>
            <a:normAutofit/>
          </a:bodyPr>
          <a:lstStyle/>
          <a:p>
            <a:r>
              <a:rPr lang="en-US" sz="2600" dirty="0"/>
              <a:t>Before adopting a limitation – particularly one that relates directly or indirectly to a protected class – HUD strongly recommends conferring with HUD FHEO</a:t>
            </a:r>
          </a:p>
          <a:p>
            <a:pPr lvl="1"/>
            <a:r>
              <a:rPr lang="en-US" sz="2600" dirty="0"/>
              <a:t>Same advice holds for certain preferences</a:t>
            </a:r>
          </a:p>
          <a:p>
            <a:r>
              <a:rPr lang="en-US" sz="2600" dirty="0"/>
              <a:t>If PJ implements a limitation on a HOME-ARP project, it must fund at least one other project or activity that provides access to all other QPs of subpopulations of QPs</a:t>
            </a:r>
          </a:p>
          <a:p>
            <a:pPr lvl="1"/>
            <a:r>
              <a:rPr lang="en-US" sz="2600" dirty="0"/>
              <a:t>Unlike limitations, preferences do not limit access to all QPs</a:t>
            </a:r>
          </a:p>
          <a:p>
            <a:r>
              <a:rPr lang="en-US" sz="2600" dirty="0"/>
              <a:t>If establishing preferences or limitations, pay close attention to allocation plan requirements related to preferences (e.g., tying preferences to priority needs)</a:t>
            </a:r>
          </a:p>
        </p:txBody>
      </p:sp>
      <p:sp>
        <p:nvSpPr>
          <p:cNvPr id="3" name="Title 2">
            <a:extLst>
              <a:ext uri="{FF2B5EF4-FFF2-40B4-BE49-F238E27FC236}">
                <a16:creationId xmlns:a16="http://schemas.microsoft.com/office/drawing/2014/main" id="{5C42299A-7080-4061-88D2-1ABF6BC3B31D}"/>
              </a:ext>
            </a:extLst>
          </p:cNvPr>
          <p:cNvSpPr>
            <a:spLocks noGrp="1"/>
          </p:cNvSpPr>
          <p:nvPr>
            <p:ph type="title"/>
          </p:nvPr>
        </p:nvSpPr>
        <p:spPr>
          <a:xfrm>
            <a:off x="609598" y="387128"/>
            <a:ext cx="11164586" cy="906525"/>
          </a:xfrm>
        </p:spPr>
        <p:txBody>
          <a:bodyPr>
            <a:normAutofit/>
          </a:bodyPr>
          <a:lstStyle/>
          <a:p>
            <a:r>
              <a:rPr lang="en-US"/>
              <a:t>Considerations Related to Limitations/Preferences</a:t>
            </a:r>
          </a:p>
        </p:txBody>
      </p:sp>
    </p:spTree>
    <p:extLst>
      <p:ext uri="{BB962C8B-B14F-4D97-AF65-F5344CB8AC3E}">
        <p14:creationId xmlns:p14="http://schemas.microsoft.com/office/powerpoint/2010/main" val="2705310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BF6FA32-A156-42D3-9882-657383ACC653}"/>
              </a:ext>
            </a:extLst>
          </p:cNvPr>
          <p:cNvSpPr>
            <a:spLocks noGrp="1"/>
          </p:cNvSpPr>
          <p:nvPr>
            <p:ph idx="1"/>
          </p:nvPr>
        </p:nvSpPr>
        <p:spPr>
          <a:xfrm>
            <a:off x="410966" y="1762298"/>
            <a:ext cx="11171435" cy="4915904"/>
          </a:xfrm>
        </p:spPr>
        <p:txBody>
          <a:bodyPr/>
          <a:lstStyle/>
          <a:p>
            <a:r>
              <a:rPr lang="en-US" sz="2800" dirty="0"/>
              <a:t>If PJ does not </a:t>
            </a:r>
            <a:r>
              <a:rPr lang="en-US" sz="2800" u="sng" dirty="0"/>
              <a:t>establish</a:t>
            </a:r>
            <a:r>
              <a:rPr lang="en-US" sz="2800" dirty="0"/>
              <a:t> a preference in its HOME-ARP allocation plan, it cannot </a:t>
            </a:r>
            <a:r>
              <a:rPr lang="en-US" sz="2800" u="sng" dirty="0"/>
              <a:t>implement </a:t>
            </a:r>
            <a:r>
              <a:rPr lang="en-US" sz="2800" dirty="0"/>
              <a:t>a preference in any project or activity</a:t>
            </a:r>
          </a:p>
          <a:p>
            <a:pPr lvl="1"/>
            <a:r>
              <a:rPr lang="en-US" sz="2600" dirty="0"/>
              <a:t>Limitations/MOP must also be identified in plan</a:t>
            </a:r>
          </a:p>
          <a:p>
            <a:r>
              <a:rPr lang="en-US" sz="2800" dirty="0"/>
              <a:t>If PJ does not adopt preferences, it must admit all QP applicants for HOME-ARP project or activities in chronological order of their application (without any preference or prioritization)</a:t>
            </a:r>
          </a:p>
          <a:p>
            <a:pPr lvl="1"/>
            <a:r>
              <a:rPr lang="en-US" sz="2600" dirty="0"/>
              <a:t>This may limit use of CoC CEs as a referral method in HOME-ARP because their primary purpose is to apply preferences and MOP</a:t>
            </a:r>
          </a:p>
        </p:txBody>
      </p:sp>
      <p:sp>
        <p:nvSpPr>
          <p:cNvPr id="3" name="Title 2">
            <a:extLst>
              <a:ext uri="{FF2B5EF4-FFF2-40B4-BE49-F238E27FC236}">
                <a16:creationId xmlns:a16="http://schemas.microsoft.com/office/drawing/2014/main" id="{1B1333CA-4268-4F83-9616-6737C5283341}"/>
              </a:ext>
            </a:extLst>
          </p:cNvPr>
          <p:cNvSpPr>
            <a:spLocks noGrp="1"/>
          </p:cNvSpPr>
          <p:nvPr>
            <p:ph type="title"/>
          </p:nvPr>
        </p:nvSpPr>
        <p:spPr/>
        <p:txBody>
          <a:bodyPr/>
          <a:lstStyle/>
          <a:p>
            <a:r>
              <a:rPr lang="en-US"/>
              <a:t>Projects and Activities without Preferences</a:t>
            </a:r>
          </a:p>
        </p:txBody>
      </p:sp>
    </p:spTree>
    <p:extLst>
      <p:ext uri="{BB962C8B-B14F-4D97-AF65-F5344CB8AC3E}">
        <p14:creationId xmlns:p14="http://schemas.microsoft.com/office/powerpoint/2010/main" val="741168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39896C-4C5B-44EA-83F2-3A87B8558911}"/>
              </a:ext>
            </a:extLst>
          </p:cNvPr>
          <p:cNvSpPr>
            <a:spLocks noGrp="1"/>
          </p:cNvSpPr>
          <p:nvPr>
            <p:ph type="ctrTitle"/>
          </p:nvPr>
        </p:nvSpPr>
        <p:spPr/>
        <p:txBody>
          <a:bodyPr/>
          <a:lstStyle/>
          <a:p>
            <a:r>
              <a:rPr lang="en-US"/>
              <a:t>Referral Methods</a:t>
            </a:r>
          </a:p>
        </p:txBody>
      </p:sp>
    </p:spTree>
    <p:extLst>
      <p:ext uri="{BB962C8B-B14F-4D97-AF65-F5344CB8AC3E}">
        <p14:creationId xmlns:p14="http://schemas.microsoft.com/office/powerpoint/2010/main" val="2803690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95FF9A-99C9-4279-88CF-F85C4AC8073F}"/>
              </a:ext>
            </a:extLst>
          </p:cNvPr>
          <p:cNvSpPr>
            <a:spLocks noGrp="1"/>
          </p:cNvSpPr>
          <p:nvPr>
            <p:ph idx="1"/>
          </p:nvPr>
        </p:nvSpPr>
        <p:spPr>
          <a:xfrm>
            <a:off x="246580" y="1762298"/>
            <a:ext cx="11671442" cy="4708574"/>
          </a:xfrm>
        </p:spPr>
        <p:txBody>
          <a:bodyPr>
            <a:normAutofit/>
          </a:bodyPr>
          <a:lstStyle/>
          <a:p>
            <a:r>
              <a:rPr lang="en-US" sz="2600" dirty="0"/>
              <a:t>PJ’s decisions re: preferences, MOP, and limitations affect referral methods it uses for projects and activities</a:t>
            </a:r>
          </a:p>
          <a:p>
            <a:r>
              <a:rPr lang="en-US" sz="2600" dirty="0"/>
              <a:t>PJs must also take differences between HOME ARP QP definitions and similar definitions used in other HUD programs into account. </a:t>
            </a:r>
          </a:p>
          <a:p>
            <a:pPr lvl="1"/>
            <a:r>
              <a:rPr lang="en-US" sz="2600" dirty="0"/>
              <a:t>CoC CE cannot be used without being expanded/augmented because:</a:t>
            </a:r>
          </a:p>
          <a:p>
            <a:pPr lvl="2"/>
            <a:r>
              <a:rPr lang="en-US" sz="2600" dirty="0"/>
              <a:t>CEs don’t include all QPs; all QPs must have access to HOME-ARP</a:t>
            </a:r>
          </a:p>
          <a:p>
            <a:pPr lvl="2"/>
            <a:r>
              <a:rPr lang="en-US" sz="2600" dirty="0"/>
              <a:t>CEs employ MOP which: 1) implement preferences; and 2) may not be the preferences or MOP the PJ adopted HOME-ARP</a:t>
            </a:r>
          </a:p>
          <a:p>
            <a:pPr marL="914400" lvl="2" indent="0">
              <a:buNone/>
            </a:pPr>
            <a:r>
              <a:rPr lang="en-US" sz="2600" i="1" dirty="0"/>
              <a:t>	</a:t>
            </a:r>
          </a:p>
          <a:p>
            <a:pPr marL="914400" lvl="2" indent="0">
              <a:buNone/>
            </a:pPr>
            <a:r>
              <a:rPr lang="en-US" sz="2600" i="1" dirty="0"/>
              <a:t>	For additional discussion of referral methods, see </a:t>
            </a:r>
          </a:p>
          <a:p>
            <a:pPr marL="914400" lvl="2" indent="0">
              <a:buNone/>
            </a:pPr>
            <a:r>
              <a:rPr lang="en-US" sz="2600" i="1" dirty="0"/>
              <a:t>	Section IV of the HOME-ARP Notice (CPD 21-10)</a:t>
            </a:r>
          </a:p>
        </p:txBody>
      </p:sp>
      <p:sp>
        <p:nvSpPr>
          <p:cNvPr id="3" name="Title 2">
            <a:extLst>
              <a:ext uri="{FF2B5EF4-FFF2-40B4-BE49-F238E27FC236}">
                <a16:creationId xmlns:a16="http://schemas.microsoft.com/office/drawing/2014/main" id="{F567848E-F4DB-4033-81E4-5DB28084D286}"/>
              </a:ext>
            </a:extLst>
          </p:cNvPr>
          <p:cNvSpPr>
            <a:spLocks noGrp="1"/>
          </p:cNvSpPr>
          <p:nvPr>
            <p:ph type="title"/>
          </p:nvPr>
        </p:nvSpPr>
        <p:spPr/>
        <p:txBody>
          <a:bodyPr/>
          <a:lstStyle/>
          <a:p>
            <a:r>
              <a:rPr lang="en-US"/>
              <a:t>Determining HOME-ARP Referral Methods</a:t>
            </a:r>
          </a:p>
        </p:txBody>
      </p:sp>
    </p:spTree>
    <p:extLst>
      <p:ext uri="{BB962C8B-B14F-4D97-AF65-F5344CB8AC3E}">
        <p14:creationId xmlns:p14="http://schemas.microsoft.com/office/powerpoint/2010/main" val="4174089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D2887BE-FC0D-4A9E-AE3A-1AF86CED7154}"/>
              </a:ext>
            </a:extLst>
          </p:cNvPr>
          <p:cNvSpPr>
            <a:spLocks noGrp="1"/>
          </p:cNvSpPr>
          <p:nvPr>
            <p:ph idx="1"/>
          </p:nvPr>
        </p:nvSpPr>
        <p:spPr>
          <a:xfrm>
            <a:off x="609598" y="1582220"/>
            <a:ext cx="11113215" cy="4888652"/>
          </a:xfrm>
        </p:spPr>
        <p:txBody>
          <a:bodyPr>
            <a:normAutofit/>
          </a:bodyPr>
          <a:lstStyle/>
          <a:p>
            <a:pPr algn="l" rtl="0" fontAlgn="base">
              <a:buFont typeface="Arial" panose="020B0604020202020204" pitchFamily="34" charset="0"/>
              <a:buChar char="•"/>
            </a:pPr>
            <a:r>
              <a:rPr lang="en-US" sz="2800" b="1" i="0" u="sng" strike="noStrike" dirty="0">
                <a:solidFill>
                  <a:srgbClr val="121212"/>
                </a:solidFill>
                <a:effectLst/>
                <a:latin typeface="Arial" panose="020B0604020202020204" pitchFamily="34" charset="0"/>
              </a:rPr>
              <a:t>Expanded Coordinated Entry </a:t>
            </a:r>
            <a:r>
              <a:rPr lang="en-US" sz="2800" b="0" i="0" u="none" strike="noStrike" dirty="0">
                <a:solidFill>
                  <a:srgbClr val="121212"/>
                </a:solidFill>
                <a:effectLst/>
                <a:latin typeface="Arial" panose="020B0604020202020204" pitchFamily="34" charset="0"/>
              </a:rPr>
              <a:t>- PJ can contract with CE or CEs operating within its boundaries to accept applications and refer clients to HOME-ARP projects/activities only if:</a:t>
            </a:r>
          </a:p>
          <a:p>
            <a:pPr lvl="1" fontAlgn="base"/>
            <a:r>
              <a:rPr lang="en-US" sz="2600" dirty="0"/>
              <a:t>CE expands to </a:t>
            </a:r>
            <a:r>
              <a:rPr lang="en-US" sz="2600" b="0" i="0" u="none" strike="noStrike" dirty="0">
                <a:solidFill>
                  <a:srgbClr val="121212"/>
                </a:solidFill>
                <a:effectLst/>
                <a:latin typeface="Arial" panose="020B0604020202020204" pitchFamily="34" charset="0"/>
              </a:rPr>
              <a:t>accept all HOME-ARP QPs</a:t>
            </a:r>
          </a:p>
          <a:p>
            <a:pPr lvl="1" fontAlgn="base"/>
            <a:r>
              <a:rPr lang="en-US" sz="2600" dirty="0"/>
              <a:t>It applies the preferences and prioritization </a:t>
            </a:r>
            <a:r>
              <a:rPr lang="en-US" sz="2600" b="0" i="0" u="none" strike="noStrike" dirty="0">
                <a:solidFill>
                  <a:srgbClr val="121212"/>
                </a:solidFill>
                <a:effectLst/>
                <a:latin typeface="Arial" panose="020B0604020202020204" pitchFamily="34" charset="0"/>
              </a:rPr>
              <a:t>established in the PJ’s HOME-ARP allocation plan</a:t>
            </a:r>
            <a:endParaRPr lang="en-US" sz="26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2800" b="1" i="0" u="sng" strike="noStrike" dirty="0">
                <a:solidFill>
                  <a:srgbClr val="121212"/>
                </a:solidFill>
                <a:effectLst/>
                <a:latin typeface="Arial" panose="020B0604020202020204" pitchFamily="34" charset="0"/>
              </a:rPr>
              <a:t>Coordinated Entry with Other Referral Methods</a:t>
            </a:r>
            <a:r>
              <a:rPr lang="en-US" sz="2800" b="0" i="0" u="none" strike="noStrike" dirty="0">
                <a:solidFill>
                  <a:srgbClr val="121212"/>
                </a:solidFill>
                <a:effectLst/>
                <a:latin typeface="Arial" panose="020B0604020202020204" pitchFamily="34" charset="0"/>
              </a:rPr>
              <a:t> – PJ can use CE for certain QPs and supplement with referrals from other agencies or project-specific waiting lists to ensure access to all QPs</a:t>
            </a:r>
          </a:p>
          <a:p>
            <a:pPr algn="l" rtl="0" fontAlgn="base">
              <a:buFont typeface="Arial" panose="020B0604020202020204" pitchFamily="34" charset="0"/>
              <a:buChar char="•"/>
            </a:pPr>
            <a:endParaRPr lang="en-US" sz="2800" b="0" i="0" u="none" strike="noStrike" dirty="0">
              <a:solidFill>
                <a:srgbClr val="121212"/>
              </a:solidFill>
              <a:effectLst/>
              <a:latin typeface="Arial" panose="020B0604020202020204" pitchFamily="34" charset="0"/>
            </a:endParaRPr>
          </a:p>
          <a:p>
            <a:pPr algn="l" rtl="0" fontAlgn="base">
              <a:buFont typeface="Arial" panose="020B0604020202020204" pitchFamily="34" charset="0"/>
              <a:buChar char="•"/>
            </a:pPr>
            <a:endParaRPr lang="en-US" dirty="0"/>
          </a:p>
          <a:p>
            <a:endParaRPr lang="en-US" dirty="0"/>
          </a:p>
        </p:txBody>
      </p:sp>
      <p:sp>
        <p:nvSpPr>
          <p:cNvPr id="3" name="Title 2">
            <a:extLst>
              <a:ext uri="{FF2B5EF4-FFF2-40B4-BE49-F238E27FC236}">
                <a16:creationId xmlns:a16="http://schemas.microsoft.com/office/drawing/2014/main" id="{2E3131A2-1B76-4620-8BC7-D16F76C2C633}"/>
              </a:ext>
            </a:extLst>
          </p:cNvPr>
          <p:cNvSpPr>
            <a:spLocks noGrp="1"/>
          </p:cNvSpPr>
          <p:nvPr>
            <p:ph type="title"/>
          </p:nvPr>
        </p:nvSpPr>
        <p:spPr/>
        <p:txBody>
          <a:bodyPr/>
          <a:lstStyle/>
          <a:p>
            <a:r>
              <a:rPr lang="en-US"/>
              <a:t>HOME-ARP Referral Methods</a:t>
            </a:r>
          </a:p>
        </p:txBody>
      </p:sp>
    </p:spTree>
    <p:extLst>
      <p:ext uri="{BB962C8B-B14F-4D97-AF65-F5344CB8AC3E}">
        <p14:creationId xmlns:p14="http://schemas.microsoft.com/office/powerpoint/2010/main" val="2978301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D2887BE-FC0D-4A9E-AE3A-1AF86CED7154}"/>
              </a:ext>
            </a:extLst>
          </p:cNvPr>
          <p:cNvSpPr>
            <a:spLocks noGrp="1"/>
          </p:cNvSpPr>
          <p:nvPr>
            <p:ph idx="1"/>
          </p:nvPr>
        </p:nvSpPr>
        <p:spPr>
          <a:xfrm>
            <a:off x="609598" y="1582220"/>
            <a:ext cx="10972803" cy="5085708"/>
          </a:xfrm>
        </p:spPr>
        <p:txBody>
          <a:bodyPr>
            <a:normAutofit/>
          </a:bodyPr>
          <a:lstStyle/>
          <a:p>
            <a:r>
              <a:rPr lang="en-US" sz="2800" b="1" u="sng" dirty="0"/>
              <a:t>Project/Activity-Specific Waiting Lists</a:t>
            </a:r>
            <a:r>
              <a:rPr lang="en-US" sz="2800" dirty="0"/>
              <a:t> –established for each HOME-ARP project or activity</a:t>
            </a:r>
          </a:p>
          <a:p>
            <a:pPr lvl="1"/>
            <a:r>
              <a:rPr lang="en-US" sz="2400" dirty="0"/>
              <a:t>Can be used with or without preferences</a:t>
            </a:r>
          </a:p>
          <a:p>
            <a:pPr lvl="1"/>
            <a:r>
              <a:rPr lang="en-US" sz="2400" dirty="0"/>
              <a:t>Can be used with limitations</a:t>
            </a:r>
          </a:p>
          <a:p>
            <a:pPr lvl="1"/>
            <a:r>
              <a:rPr lang="en-US" sz="2400" dirty="0"/>
              <a:t>All qualifying households that apply are placed on the list.  Applicants:</a:t>
            </a:r>
          </a:p>
          <a:p>
            <a:pPr lvl="2"/>
            <a:r>
              <a:rPr lang="en-US" sz="2400" dirty="0"/>
              <a:t>Selected in accordance with any preference or MOP established for project and adopted in allocation plan: OR</a:t>
            </a:r>
          </a:p>
          <a:p>
            <a:pPr lvl="2"/>
            <a:r>
              <a:rPr lang="en-US" sz="2400" dirty="0"/>
              <a:t>Selected in chronological order, to the extent practicable.</a:t>
            </a:r>
          </a:p>
          <a:p>
            <a:r>
              <a:rPr lang="en-US" sz="2800" dirty="0"/>
              <a:t>If a PJ does not have preferences, this is default referral method and applicants are selected in chronological order</a:t>
            </a:r>
          </a:p>
          <a:p>
            <a:pPr lvl="1"/>
            <a:r>
              <a:rPr lang="en-US" sz="2400" dirty="0"/>
              <a:t>CE and other agencies can refer clients to the waiting list</a:t>
            </a:r>
          </a:p>
          <a:p>
            <a:pPr lvl="1"/>
            <a:endParaRPr lang="en-US" sz="2400" b="0" i="0" dirty="0">
              <a:solidFill>
                <a:srgbClr val="000000"/>
              </a:solidFill>
              <a:effectLst/>
              <a:latin typeface="Arial" panose="020B0604020202020204" pitchFamily="34" charset="0"/>
            </a:endParaRPr>
          </a:p>
          <a:p>
            <a:endParaRPr lang="en-US" dirty="0"/>
          </a:p>
        </p:txBody>
      </p:sp>
      <p:sp>
        <p:nvSpPr>
          <p:cNvPr id="3" name="Title 2">
            <a:extLst>
              <a:ext uri="{FF2B5EF4-FFF2-40B4-BE49-F238E27FC236}">
                <a16:creationId xmlns:a16="http://schemas.microsoft.com/office/drawing/2014/main" id="{2E3131A2-1B76-4620-8BC7-D16F76C2C633}"/>
              </a:ext>
            </a:extLst>
          </p:cNvPr>
          <p:cNvSpPr>
            <a:spLocks noGrp="1"/>
          </p:cNvSpPr>
          <p:nvPr>
            <p:ph type="title"/>
          </p:nvPr>
        </p:nvSpPr>
        <p:spPr/>
        <p:txBody>
          <a:bodyPr/>
          <a:lstStyle/>
          <a:p>
            <a:r>
              <a:rPr lang="en-US"/>
              <a:t>HOME-ARP Referral Methods</a:t>
            </a:r>
          </a:p>
        </p:txBody>
      </p:sp>
    </p:spTree>
    <p:extLst>
      <p:ext uri="{BB962C8B-B14F-4D97-AF65-F5344CB8AC3E}">
        <p14:creationId xmlns:p14="http://schemas.microsoft.com/office/powerpoint/2010/main" val="445311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FC2F6-AE32-9648-A348-58AC2EBA97E3}"/>
              </a:ext>
            </a:extLst>
          </p:cNvPr>
          <p:cNvSpPr>
            <a:spLocks noGrp="1"/>
          </p:cNvSpPr>
          <p:nvPr>
            <p:ph type="ctrTitle"/>
          </p:nvPr>
        </p:nvSpPr>
        <p:spPr/>
        <p:txBody>
          <a:bodyPr/>
          <a:lstStyle/>
          <a:p>
            <a:r>
              <a:rPr lang="en-US" dirty="0"/>
              <a:t>Tips for Successful Allocation Plans</a:t>
            </a:r>
          </a:p>
        </p:txBody>
      </p:sp>
    </p:spTree>
    <p:extLst>
      <p:ext uri="{BB962C8B-B14F-4D97-AF65-F5344CB8AC3E}">
        <p14:creationId xmlns:p14="http://schemas.microsoft.com/office/powerpoint/2010/main" val="1860024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5610CC-D2D5-494B-ADB7-10DEC1F8D7AF}"/>
              </a:ext>
            </a:extLst>
          </p:cNvPr>
          <p:cNvSpPr>
            <a:spLocks noGrp="1"/>
          </p:cNvSpPr>
          <p:nvPr>
            <p:ph type="ctrTitle"/>
          </p:nvPr>
        </p:nvSpPr>
        <p:spPr/>
        <p:txBody>
          <a:bodyPr/>
          <a:lstStyle/>
          <a:p>
            <a:r>
              <a:rPr lang="en-US"/>
              <a:t>HOME-ARP Qualifying Populations</a:t>
            </a:r>
          </a:p>
        </p:txBody>
      </p:sp>
    </p:spTree>
    <p:extLst>
      <p:ext uri="{BB962C8B-B14F-4D97-AF65-F5344CB8AC3E}">
        <p14:creationId xmlns:p14="http://schemas.microsoft.com/office/powerpoint/2010/main" val="1824308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03A77A-3A9D-924A-8FC9-F507656B302E}"/>
              </a:ext>
            </a:extLst>
          </p:cNvPr>
          <p:cNvSpPr>
            <a:spLocks noGrp="1"/>
          </p:cNvSpPr>
          <p:nvPr>
            <p:ph idx="1"/>
          </p:nvPr>
        </p:nvSpPr>
        <p:spPr>
          <a:xfrm>
            <a:off x="256854" y="1613043"/>
            <a:ext cx="11661168" cy="4574693"/>
          </a:xfrm>
        </p:spPr>
        <p:txBody>
          <a:bodyPr>
            <a:normAutofit fontScale="92500" lnSpcReduction="20000"/>
          </a:bodyPr>
          <a:lstStyle/>
          <a:p>
            <a:r>
              <a:rPr lang="en-US" sz="2600" b="1" dirty="0"/>
              <a:t>PJs have everything needed to create compliant HOME-ARP allocation plan</a:t>
            </a:r>
          </a:p>
          <a:p>
            <a:pPr lvl="1"/>
            <a:endParaRPr lang="en-US" sz="2600" dirty="0"/>
          </a:p>
          <a:p>
            <a:pPr lvl="1"/>
            <a:r>
              <a:rPr lang="en-US" sz="2600" dirty="0"/>
              <a:t>HOME-ARP Notice</a:t>
            </a:r>
          </a:p>
          <a:p>
            <a:pPr lvl="1"/>
            <a:r>
              <a:rPr lang="en-US" sz="2600" dirty="0"/>
              <a:t>Allocation Plan Template/Tips for Completing the Template</a:t>
            </a:r>
          </a:p>
          <a:p>
            <a:pPr lvl="1"/>
            <a:r>
              <a:rPr lang="en-US" sz="2600" dirty="0"/>
              <a:t>Common Issues in HOME-ARP Allocation Plans</a:t>
            </a:r>
          </a:p>
          <a:p>
            <a:pPr lvl="1"/>
            <a:r>
              <a:rPr lang="en-US" sz="2600" dirty="0"/>
              <a:t>Allocation Plan FAQs</a:t>
            </a:r>
          </a:p>
          <a:p>
            <a:pPr lvl="1"/>
            <a:r>
              <a:rPr lang="en-US" sz="2600" dirty="0"/>
              <a:t>Public Participation Video FAQ</a:t>
            </a:r>
          </a:p>
          <a:p>
            <a:pPr lvl="1"/>
            <a:r>
              <a:rPr lang="en-US" sz="2600" dirty="0"/>
              <a:t>Housing Production Goal Calculation Spreadsheet/FAQ</a:t>
            </a:r>
          </a:p>
          <a:p>
            <a:pPr lvl="1"/>
            <a:r>
              <a:rPr lang="en-US" sz="2600" dirty="0"/>
              <a:t>Policy Brief:  Preferences, Referral Methods, And Allocations</a:t>
            </a:r>
          </a:p>
          <a:p>
            <a:pPr lvl="1"/>
            <a:r>
              <a:rPr lang="en-US" sz="2600" dirty="0"/>
              <a:t>Webinar: Preferences, Methods of Prioritization &amp; Allocation Plan </a:t>
            </a:r>
            <a:r>
              <a:rPr lang="en-US" sz="2600" dirty="0" err="1"/>
              <a:t>Req’ts</a:t>
            </a:r>
            <a:r>
              <a:rPr lang="en-US" sz="2600" dirty="0"/>
              <a:t> (5/17)</a:t>
            </a:r>
          </a:p>
          <a:p>
            <a:pPr lvl="1"/>
            <a:r>
              <a:rPr lang="en-US" sz="2600" dirty="0"/>
              <a:t>HUD Allocation Plan Review Checklist</a:t>
            </a:r>
          </a:p>
          <a:p>
            <a:pPr lvl="1"/>
            <a:r>
              <a:rPr lang="en-US" sz="2600" dirty="0"/>
              <a:t>E-Tutorial on Submitting Allocation Plan in </a:t>
            </a:r>
            <a:r>
              <a:rPr lang="en-US" sz="2600" dirty="0" err="1"/>
              <a:t>eCon</a:t>
            </a:r>
            <a:r>
              <a:rPr lang="en-US" sz="2600" dirty="0"/>
              <a:t> Planning Suite</a:t>
            </a:r>
          </a:p>
          <a:p>
            <a:pPr lvl="1"/>
            <a:r>
              <a:rPr lang="en-US" sz="2600" dirty="0"/>
              <a:t>HOME Allocation Plan Ask-A-Question Desk</a:t>
            </a:r>
          </a:p>
          <a:p>
            <a:pPr lvl="1"/>
            <a:r>
              <a:rPr lang="en-US" sz="2600" dirty="0"/>
              <a:t>Direct Technical Assistance through Community Compass</a:t>
            </a:r>
          </a:p>
        </p:txBody>
      </p:sp>
      <p:sp>
        <p:nvSpPr>
          <p:cNvPr id="3" name="Title 2">
            <a:extLst>
              <a:ext uri="{FF2B5EF4-FFF2-40B4-BE49-F238E27FC236}">
                <a16:creationId xmlns:a16="http://schemas.microsoft.com/office/drawing/2014/main" id="{6F22F37D-6C7D-D642-B045-B1ED5560A1AB}"/>
              </a:ext>
            </a:extLst>
          </p:cNvPr>
          <p:cNvSpPr>
            <a:spLocks noGrp="1"/>
          </p:cNvSpPr>
          <p:nvPr>
            <p:ph type="title"/>
          </p:nvPr>
        </p:nvSpPr>
        <p:spPr/>
        <p:txBody>
          <a:bodyPr>
            <a:normAutofit fontScale="90000"/>
          </a:bodyPr>
          <a:lstStyle/>
          <a:p>
            <a:r>
              <a:rPr lang="en-US" sz="4000" dirty="0"/>
              <a:t>Tips for Successful HOME-ARP Allocation Plans</a:t>
            </a:r>
          </a:p>
        </p:txBody>
      </p:sp>
    </p:spTree>
    <p:extLst>
      <p:ext uri="{BB962C8B-B14F-4D97-AF65-F5344CB8AC3E}">
        <p14:creationId xmlns:p14="http://schemas.microsoft.com/office/powerpoint/2010/main" val="569171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03A77A-3A9D-924A-8FC9-F507656B302E}"/>
              </a:ext>
            </a:extLst>
          </p:cNvPr>
          <p:cNvSpPr>
            <a:spLocks noGrp="1"/>
          </p:cNvSpPr>
          <p:nvPr>
            <p:ph idx="1"/>
          </p:nvPr>
        </p:nvSpPr>
        <p:spPr>
          <a:xfrm>
            <a:off x="609598" y="1762298"/>
            <a:ext cx="10972803" cy="4425438"/>
          </a:xfrm>
        </p:spPr>
        <p:txBody>
          <a:bodyPr>
            <a:normAutofit fontScale="92500" lnSpcReduction="10000"/>
          </a:bodyPr>
          <a:lstStyle/>
          <a:p>
            <a:r>
              <a:rPr lang="en-US" sz="2800" u="sng" dirty="0"/>
              <a:t>Before</a:t>
            </a:r>
            <a:r>
              <a:rPr lang="en-US" sz="2800" dirty="0"/>
              <a:t> developing its plan, at minimum a PJ </a:t>
            </a:r>
            <a:r>
              <a:rPr lang="en-US" sz="2800" b="1" u="sng" dirty="0"/>
              <a:t>must</a:t>
            </a:r>
            <a:r>
              <a:rPr lang="en-US" sz="2800" dirty="0"/>
              <a:t> consult with:</a:t>
            </a:r>
          </a:p>
          <a:p>
            <a:pPr marR="0" lvl="1">
              <a:lnSpc>
                <a:spcPct val="107000"/>
              </a:lnSpc>
              <a:spcBef>
                <a:spcPts val="0"/>
              </a:spcBef>
              <a:spcAft>
                <a:spcPts val="0"/>
              </a:spcAft>
            </a:pPr>
            <a:r>
              <a:rPr lang="en-US" sz="2400" dirty="0">
                <a:effectLst/>
                <a:ea typeface="Calibri" panose="020F0502020204030204" pitchFamily="34" charset="0"/>
              </a:rPr>
              <a:t>CoC(s) serving the jurisdiction’s geographic area;</a:t>
            </a:r>
          </a:p>
          <a:p>
            <a:pPr marR="0" lvl="1">
              <a:lnSpc>
                <a:spcPct val="107000"/>
              </a:lnSpc>
              <a:spcBef>
                <a:spcPts val="0"/>
              </a:spcBef>
              <a:spcAft>
                <a:spcPts val="0"/>
              </a:spcAft>
            </a:pPr>
            <a:r>
              <a:rPr lang="en-US" sz="2400" dirty="0">
                <a:effectLst/>
                <a:ea typeface="Calibri" panose="020F0502020204030204" pitchFamily="34" charset="0"/>
              </a:rPr>
              <a:t>Homeless and domestic violence service providers;</a:t>
            </a:r>
          </a:p>
          <a:p>
            <a:pPr marR="0" lvl="1">
              <a:lnSpc>
                <a:spcPct val="107000"/>
              </a:lnSpc>
              <a:spcBef>
                <a:spcPts val="0"/>
              </a:spcBef>
              <a:spcAft>
                <a:spcPts val="0"/>
              </a:spcAft>
            </a:pPr>
            <a:r>
              <a:rPr lang="en-US" sz="2400" dirty="0">
                <a:effectLst/>
                <a:ea typeface="Calibri" panose="020F0502020204030204" pitchFamily="34" charset="0"/>
              </a:rPr>
              <a:t>Veterans’ groups;</a:t>
            </a:r>
          </a:p>
          <a:p>
            <a:pPr marR="0" lvl="1">
              <a:lnSpc>
                <a:spcPct val="107000"/>
              </a:lnSpc>
              <a:spcBef>
                <a:spcPts val="0"/>
              </a:spcBef>
              <a:spcAft>
                <a:spcPts val="0"/>
              </a:spcAft>
            </a:pPr>
            <a:r>
              <a:rPr lang="en-US" sz="2400" dirty="0">
                <a:effectLst/>
                <a:ea typeface="Calibri" panose="020F0502020204030204" pitchFamily="34" charset="0"/>
              </a:rPr>
              <a:t>Public housing agencies (PHAs);</a:t>
            </a:r>
          </a:p>
          <a:p>
            <a:pPr marR="0" lvl="1">
              <a:lnSpc>
                <a:spcPct val="107000"/>
              </a:lnSpc>
              <a:spcBef>
                <a:spcPts val="0"/>
              </a:spcBef>
              <a:spcAft>
                <a:spcPts val="0"/>
              </a:spcAft>
            </a:pPr>
            <a:r>
              <a:rPr lang="en-US" sz="2400" dirty="0">
                <a:effectLst/>
                <a:ea typeface="Calibri" panose="020F0502020204030204" pitchFamily="34" charset="0"/>
              </a:rPr>
              <a:t>Public agencies that address the needs of the qualifying populations; and,</a:t>
            </a:r>
          </a:p>
          <a:p>
            <a:pPr marR="0" lvl="1">
              <a:lnSpc>
                <a:spcPct val="107000"/>
              </a:lnSpc>
              <a:spcBef>
                <a:spcPts val="0"/>
              </a:spcBef>
              <a:spcAft>
                <a:spcPts val="0"/>
              </a:spcAft>
            </a:pPr>
            <a:r>
              <a:rPr lang="en-US" sz="2400" dirty="0">
                <a:effectLst/>
                <a:ea typeface="Calibri" panose="020F0502020204030204" pitchFamily="34" charset="0"/>
              </a:rPr>
              <a:t>Public/private organizations that address fair housing, civil rights, and needs of persons with disabilities </a:t>
            </a:r>
          </a:p>
          <a:p>
            <a:pPr>
              <a:lnSpc>
                <a:spcPct val="107000"/>
              </a:lnSpc>
              <a:spcBef>
                <a:spcPts val="0"/>
              </a:spcBef>
            </a:pPr>
            <a:r>
              <a:rPr lang="en-US" sz="2800" dirty="0">
                <a:effectLst/>
                <a:ea typeface="Calibri" panose="020F0502020204030204" pitchFamily="34" charset="0"/>
              </a:rPr>
              <a:t>In the plan, a PJ must:</a:t>
            </a:r>
          </a:p>
          <a:p>
            <a:pPr lvl="1"/>
            <a:r>
              <a:rPr lang="en-US" sz="2400" dirty="0"/>
              <a:t>Describe the consultation process;</a:t>
            </a:r>
          </a:p>
          <a:p>
            <a:pPr lvl="1"/>
            <a:r>
              <a:rPr lang="en-US" sz="2400" dirty="0"/>
              <a:t>List the organizations consulted; and,</a:t>
            </a:r>
          </a:p>
          <a:p>
            <a:pPr lvl="1"/>
            <a:r>
              <a:rPr lang="en-US" sz="2400" dirty="0"/>
              <a:t>Summarize the feedback received</a:t>
            </a:r>
          </a:p>
          <a:p>
            <a:endParaRPr lang="en-US" dirty="0"/>
          </a:p>
        </p:txBody>
      </p:sp>
      <p:sp>
        <p:nvSpPr>
          <p:cNvPr id="3" name="Title 2">
            <a:extLst>
              <a:ext uri="{FF2B5EF4-FFF2-40B4-BE49-F238E27FC236}">
                <a16:creationId xmlns:a16="http://schemas.microsoft.com/office/drawing/2014/main" id="{6F22F37D-6C7D-D642-B045-B1ED5560A1AB}"/>
              </a:ext>
            </a:extLst>
          </p:cNvPr>
          <p:cNvSpPr>
            <a:spLocks noGrp="1"/>
          </p:cNvSpPr>
          <p:nvPr>
            <p:ph type="title"/>
          </p:nvPr>
        </p:nvSpPr>
        <p:spPr/>
        <p:txBody>
          <a:bodyPr>
            <a:normAutofit/>
          </a:bodyPr>
          <a:lstStyle/>
          <a:p>
            <a:r>
              <a:rPr lang="en-US" sz="4000" dirty="0"/>
              <a:t>Consultation Requirements</a:t>
            </a:r>
          </a:p>
        </p:txBody>
      </p:sp>
    </p:spTree>
    <p:extLst>
      <p:ext uri="{BB962C8B-B14F-4D97-AF65-F5344CB8AC3E}">
        <p14:creationId xmlns:p14="http://schemas.microsoft.com/office/powerpoint/2010/main" val="3548387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E0EAF-27B4-4968-BBFF-B8A5300BC10D}"/>
              </a:ext>
            </a:extLst>
          </p:cNvPr>
          <p:cNvSpPr>
            <a:spLocks noGrp="1"/>
          </p:cNvSpPr>
          <p:nvPr>
            <p:ph idx="1"/>
          </p:nvPr>
        </p:nvSpPr>
        <p:spPr>
          <a:xfrm>
            <a:off x="205483" y="1762298"/>
            <a:ext cx="11376919" cy="4155617"/>
          </a:xfrm>
        </p:spPr>
        <p:txBody>
          <a:bodyPr>
            <a:normAutofit lnSpcReduction="10000"/>
          </a:bodyPr>
          <a:lstStyle/>
          <a:p>
            <a:r>
              <a:rPr lang="en-US" sz="2800" u="sng" dirty="0"/>
              <a:t>Inadequate Consultation</a:t>
            </a:r>
          </a:p>
          <a:p>
            <a:pPr lvl="1"/>
            <a:r>
              <a:rPr lang="en-US" sz="2400" dirty="0"/>
              <a:t>PJ does not consult with all organizational types or identify organization type</a:t>
            </a:r>
          </a:p>
          <a:p>
            <a:pPr lvl="1"/>
            <a:r>
              <a:rPr lang="en-US" sz="2400" dirty="0"/>
              <a:t>PJ does not list all organizations consulted</a:t>
            </a:r>
          </a:p>
          <a:p>
            <a:pPr lvl="1"/>
            <a:r>
              <a:rPr lang="en-US" sz="2400" dirty="0"/>
              <a:t>PJ does not consult with organizations on needs of all 4 QPs</a:t>
            </a:r>
            <a:endParaRPr lang="en-US" sz="2400" dirty="0">
              <a:effectLst/>
              <a:ea typeface="Calibri" panose="020F0502020204030204" pitchFamily="34" charset="0"/>
            </a:endParaRPr>
          </a:p>
          <a:p>
            <a:r>
              <a:rPr lang="en-US" sz="2800" dirty="0"/>
              <a:t>Compliance Tips  </a:t>
            </a:r>
          </a:p>
          <a:p>
            <a:pPr lvl="1"/>
            <a:r>
              <a:rPr lang="en-US" sz="2600" dirty="0"/>
              <a:t>Consult every type of organization required; list all organizations consulted by organization type; and make sure to cover all four QPs </a:t>
            </a:r>
            <a:endParaRPr lang="en-US" sz="2600" u="sng" dirty="0"/>
          </a:p>
          <a:p>
            <a:r>
              <a:rPr lang="en-US" sz="2800" dirty="0"/>
              <a:t>Best practice</a:t>
            </a:r>
          </a:p>
          <a:p>
            <a:pPr lvl="1"/>
            <a:r>
              <a:rPr lang="en-US" sz="2600" dirty="0"/>
              <a:t>Explain how input affected decisions re: preferences and referral methods</a:t>
            </a:r>
            <a:r>
              <a:rPr lang="en-US" sz="2300" dirty="0"/>
              <a:t>.</a:t>
            </a:r>
          </a:p>
        </p:txBody>
      </p:sp>
      <p:sp>
        <p:nvSpPr>
          <p:cNvPr id="3" name="Title 2">
            <a:extLst>
              <a:ext uri="{FF2B5EF4-FFF2-40B4-BE49-F238E27FC236}">
                <a16:creationId xmlns:a16="http://schemas.microsoft.com/office/drawing/2014/main" id="{2A04754D-4218-48F1-8CAF-2ABAB23022C7}"/>
              </a:ext>
            </a:extLst>
          </p:cNvPr>
          <p:cNvSpPr>
            <a:spLocks noGrp="1"/>
          </p:cNvSpPr>
          <p:nvPr>
            <p:ph type="title"/>
          </p:nvPr>
        </p:nvSpPr>
        <p:spPr/>
        <p:txBody>
          <a:bodyPr>
            <a:normAutofit fontScale="90000"/>
          </a:bodyPr>
          <a:lstStyle/>
          <a:p>
            <a:r>
              <a:rPr lang="en-US" sz="4000" dirty="0"/>
              <a:t>Consultation: Common Issues/Compliance Tips</a:t>
            </a:r>
          </a:p>
        </p:txBody>
      </p:sp>
    </p:spTree>
    <p:extLst>
      <p:ext uri="{BB962C8B-B14F-4D97-AF65-F5344CB8AC3E}">
        <p14:creationId xmlns:p14="http://schemas.microsoft.com/office/powerpoint/2010/main" val="2085086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52FEBF3-6BF6-4601-8688-7003F8ACD3BF}"/>
              </a:ext>
            </a:extLst>
          </p:cNvPr>
          <p:cNvSpPr>
            <a:spLocks noGrp="1"/>
          </p:cNvSpPr>
          <p:nvPr>
            <p:ph idx="1"/>
          </p:nvPr>
        </p:nvSpPr>
        <p:spPr>
          <a:xfrm>
            <a:off x="609598" y="1762297"/>
            <a:ext cx="10972803" cy="4117997"/>
          </a:xfrm>
        </p:spPr>
        <p:txBody>
          <a:bodyPr>
            <a:normAutofit/>
          </a:bodyPr>
          <a:lstStyle/>
          <a:p>
            <a:r>
              <a:rPr lang="en-US" sz="2800" dirty="0"/>
              <a:t>Before submitting the plan, a PJ must</a:t>
            </a:r>
            <a:r>
              <a:rPr lang="en-US" sz="2400" dirty="0"/>
              <a:t>:</a:t>
            </a:r>
          </a:p>
          <a:p>
            <a:pPr lvl="1"/>
            <a:r>
              <a:rPr lang="en-US" sz="2400" dirty="0"/>
              <a:t>Provide notice/</a:t>
            </a:r>
            <a:r>
              <a:rPr lang="en-US" sz="2400" b="1" dirty="0"/>
              <a:t>public comment period of at least 15 c</a:t>
            </a:r>
            <a:r>
              <a:rPr lang="en-US" sz="2400" dirty="0"/>
              <a:t>a</a:t>
            </a:r>
            <a:r>
              <a:rPr lang="en-US" sz="2400" b="1" dirty="0"/>
              <a:t>lendar days</a:t>
            </a:r>
            <a:r>
              <a:rPr lang="en-US" sz="2400" dirty="0"/>
              <a:t>;</a:t>
            </a:r>
          </a:p>
          <a:p>
            <a:pPr lvl="1"/>
            <a:r>
              <a:rPr lang="en-US" sz="2400" dirty="0"/>
              <a:t>Follow notice and comment</a:t>
            </a:r>
            <a:r>
              <a:rPr lang="en-US" sz="2400" dirty="0">
                <a:effectLst/>
                <a:ea typeface="Calibri" panose="020F0502020204030204" pitchFamily="34" charset="0"/>
              </a:rPr>
              <a:t> for plan amendments in its current citizen participation plan; </a:t>
            </a:r>
            <a:endParaRPr lang="en-US" sz="2400" dirty="0"/>
          </a:p>
          <a:p>
            <a:pPr lvl="1"/>
            <a:r>
              <a:rPr lang="en-US" sz="2400" dirty="0"/>
              <a:t>Hold at least </a:t>
            </a:r>
            <a:r>
              <a:rPr lang="en-US" sz="2400" b="1" dirty="0"/>
              <a:t>one public hearing </a:t>
            </a:r>
            <a:r>
              <a:rPr lang="en-US" sz="2400" dirty="0"/>
              <a:t>during development of plan;</a:t>
            </a:r>
            <a:r>
              <a:rPr lang="en-US" sz="2400" dirty="0">
                <a:ea typeface="Calibri" panose="020F0502020204030204" pitchFamily="34" charset="0"/>
              </a:rPr>
              <a:t> and, </a:t>
            </a:r>
            <a:endParaRPr lang="en-US" sz="2400" dirty="0"/>
          </a:p>
          <a:p>
            <a:pPr lvl="1"/>
            <a:r>
              <a:rPr lang="en-US" sz="2400" dirty="0"/>
              <a:t>Comply with civil rights requirements for participation (reasonable accommodations/access for disabled and limited English proficiency)</a:t>
            </a:r>
          </a:p>
          <a:p>
            <a:pPr lvl="1"/>
            <a:r>
              <a:rPr lang="en-US" sz="2400" dirty="0"/>
              <a:t>PJs must make the following available to the public:</a:t>
            </a:r>
          </a:p>
          <a:p>
            <a:pPr lvl="2"/>
            <a:r>
              <a:rPr lang="en-US" sz="2400" dirty="0"/>
              <a:t>Amount of HOME-ARP funds the PJ will receive</a:t>
            </a:r>
          </a:p>
          <a:p>
            <a:pPr lvl="2"/>
            <a:r>
              <a:rPr lang="en-US" sz="2400" dirty="0"/>
              <a:t>Description of four eligible activities. </a:t>
            </a:r>
          </a:p>
          <a:p>
            <a:pPr lvl="1"/>
            <a:endParaRPr lang="en-US" sz="2800" dirty="0"/>
          </a:p>
        </p:txBody>
      </p:sp>
      <p:sp>
        <p:nvSpPr>
          <p:cNvPr id="3" name="Title 2">
            <a:extLst>
              <a:ext uri="{FF2B5EF4-FFF2-40B4-BE49-F238E27FC236}">
                <a16:creationId xmlns:a16="http://schemas.microsoft.com/office/drawing/2014/main" id="{2C1C4314-E35F-4E0B-984F-EE2493DF9819}"/>
              </a:ext>
            </a:extLst>
          </p:cNvPr>
          <p:cNvSpPr>
            <a:spLocks noGrp="1"/>
          </p:cNvSpPr>
          <p:nvPr>
            <p:ph type="title"/>
          </p:nvPr>
        </p:nvSpPr>
        <p:spPr/>
        <p:txBody>
          <a:bodyPr>
            <a:normAutofit/>
          </a:bodyPr>
          <a:lstStyle/>
          <a:p>
            <a:r>
              <a:rPr lang="en-US" sz="4000"/>
              <a:t>Public Participation</a:t>
            </a:r>
          </a:p>
        </p:txBody>
      </p:sp>
    </p:spTree>
    <p:extLst>
      <p:ext uri="{BB962C8B-B14F-4D97-AF65-F5344CB8AC3E}">
        <p14:creationId xmlns:p14="http://schemas.microsoft.com/office/powerpoint/2010/main" val="743501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8DB76DB-B863-4559-B1E4-6B5E480E1F29}"/>
              </a:ext>
            </a:extLst>
          </p:cNvPr>
          <p:cNvSpPr>
            <a:spLocks noGrp="1"/>
          </p:cNvSpPr>
          <p:nvPr>
            <p:ph idx="1"/>
          </p:nvPr>
        </p:nvSpPr>
        <p:spPr>
          <a:xfrm>
            <a:off x="609598" y="1762298"/>
            <a:ext cx="10972803" cy="4088086"/>
          </a:xfrm>
        </p:spPr>
        <p:txBody>
          <a:bodyPr>
            <a:normAutofit/>
          </a:bodyPr>
          <a:lstStyle/>
          <a:p>
            <a:r>
              <a:rPr lang="en-US" sz="2800" u="sng" dirty="0"/>
              <a:t>Inadequate Public Participation</a:t>
            </a:r>
          </a:p>
          <a:p>
            <a:pPr lvl="1"/>
            <a:r>
              <a:rPr lang="en-US" sz="2400" dirty="0"/>
              <a:t>Not informing public of all possible eligible activities</a:t>
            </a:r>
          </a:p>
          <a:p>
            <a:pPr lvl="1"/>
            <a:r>
              <a:rPr lang="en-US" sz="2400" dirty="0"/>
              <a:t>Not making plan available for at least 15 days</a:t>
            </a:r>
          </a:p>
          <a:p>
            <a:pPr lvl="1"/>
            <a:r>
              <a:rPr lang="en-US" sz="2400" dirty="0"/>
              <a:t>If combined with other meetings, not identifying as HOME-ARP hearing</a:t>
            </a:r>
          </a:p>
          <a:p>
            <a:pPr lvl="1"/>
            <a:r>
              <a:rPr lang="en-US" sz="2400" dirty="0"/>
              <a:t>Notice lacked information on requesting </a:t>
            </a:r>
            <a:r>
              <a:rPr lang="en-US" sz="2300" dirty="0"/>
              <a:t>reasonable accommodations for hearing and meaningful access to the plan</a:t>
            </a:r>
          </a:p>
          <a:p>
            <a:r>
              <a:rPr lang="en-US" sz="2800" dirty="0"/>
              <a:t>Compliance Tips:  Do all those things</a:t>
            </a:r>
            <a:r>
              <a:rPr lang="en-US" sz="2300" dirty="0"/>
              <a:t>.</a:t>
            </a:r>
          </a:p>
          <a:p>
            <a:r>
              <a:rPr lang="en-US" sz="2800" dirty="0"/>
              <a:t>Best practice: Include screenshot of public notice in plan submission to document compliance for HUD</a:t>
            </a:r>
          </a:p>
        </p:txBody>
      </p:sp>
      <p:sp>
        <p:nvSpPr>
          <p:cNvPr id="3" name="Title 2">
            <a:extLst>
              <a:ext uri="{FF2B5EF4-FFF2-40B4-BE49-F238E27FC236}">
                <a16:creationId xmlns:a16="http://schemas.microsoft.com/office/drawing/2014/main" id="{1C278FD8-81DC-4935-BE6E-084B964A3325}"/>
              </a:ext>
            </a:extLst>
          </p:cNvPr>
          <p:cNvSpPr>
            <a:spLocks noGrp="1"/>
          </p:cNvSpPr>
          <p:nvPr>
            <p:ph type="title"/>
          </p:nvPr>
        </p:nvSpPr>
        <p:spPr/>
        <p:txBody>
          <a:bodyPr>
            <a:normAutofit/>
          </a:bodyPr>
          <a:lstStyle/>
          <a:p>
            <a:r>
              <a:rPr lang="en-US" sz="3200" dirty="0"/>
              <a:t>Public Participation: Common Issues/ Compliance Tips</a:t>
            </a:r>
          </a:p>
        </p:txBody>
      </p:sp>
    </p:spTree>
    <p:extLst>
      <p:ext uri="{BB962C8B-B14F-4D97-AF65-F5344CB8AC3E}">
        <p14:creationId xmlns:p14="http://schemas.microsoft.com/office/powerpoint/2010/main" val="50776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43E0EE6-5AA2-4A03-B4B0-EE3E04F4AAE2}"/>
              </a:ext>
            </a:extLst>
          </p:cNvPr>
          <p:cNvSpPr>
            <a:spLocks noGrp="1"/>
          </p:cNvSpPr>
          <p:nvPr>
            <p:ph idx="1"/>
          </p:nvPr>
        </p:nvSpPr>
        <p:spPr>
          <a:xfrm>
            <a:off x="609599" y="1666416"/>
            <a:ext cx="11235398" cy="4410828"/>
          </a:xfrm>
        </p:spPr>
        <p:txBody>
          <a:bodyPr>
            <a:normAutofit/>
          </a:bodyPr>
          <a:lstStyle/>
          <a:p>
            <a:pPr>
              <a:lnSpc>
                <a:spcPct val="117000"/>
              </a:lnSpc>
              <a:spcBef>
                <a:spcPts val="0"/>
              </a:spcBef>
            </a:pPr>
            <a:r>
              <a:rPr lang="en-US" sz="2800" dirty="0">
                <a:effectLst/>
                <a:ea typeface="Calibri" panose="020F0502020204030204" pitchFamily="34" charset="0"/>
              </a:rPr>
              <a:t>Plan must: </a:t>
            </a:r>
          </a:p>
          <a:p>
            <a:pPr lvl="1">
              <a:lnSpc>
                <a:spcPct val="117000"/>
              </a:lnSpc>
              <a:spcBef>
                <a:spcPts val="0"/>
              </a:spcBef>
            </a:pPr>
            <a:r>
              <a:rPr lang="en-US" sz="2400" dirty="0">
                <a:ea typeface="Calibri" panose="020F0502020204030204" pitchFamily="34" charset="0"/>
              </a:rPr>
              <a:t>Quantify</a:t>
            </a:r>
            <a:r>
              <a:rPr lang="en-US" sz="2400" dirty="0">
                <a:effectLst/>
                <a:ea typeface="Calibri" panose="020F0502020204030204" pitchFamily="34" charset="0"/>
              </a:rPr>
              <a:t> </a:t>
            </a:r>
            <a:r>
              <a:rPr lang="en-US" sz="2400" u="sng" dirty="0">
                <a:effectLst/>
                <a:ea typeface="Calibri" panose="020F0502020204030204" pitchFamily="34" charset="0"/>
              </a:rPr>
              <a:t>each</a:t>
            </a:r>
            <a:r>
              <a:rPr lang="en-US" sz="2400" dirty="0">
                <a:effectLst/>
                <a:ea typeface="Calibri" panose="020F0502020204030204" pitchFamily="34" charset="0"/>
              </a:rPr>
              <a:t> of </a:t>
            </a:r>
            <a:r>
              <a:rPr lang="en-US" sz="2400" dirty="0">
                <a:ea typeface="Calibri" panose="020F0502020204030204" pitchFamily="34" charset="0"/>
              </a:rPr>
              <a:t>the QPs, including size </a:t>
            </a:r>
            <a:r>
              <a:rPr lang="en-US" sz="2400" dirty="0">
                <a:effectLst/>
                <a:ea typeface="Calibri" panose="020F0502020204030204" pitchFamily="34" charset="0"/>
              </a:rPr>
              <a:t>and demographic composition;</a:t>
            </a:r>
          </a:p>
          <a:p>
            <a:pPr lvl="1">
              <a:lnSpc>
                <a:spcPct val="117000"/>
              </a:lnSpc>
              <a:spcBef>
                <a:spcPts val="0"/>
              </a:spcBef>
            </a:pPr>
            <a:r>
              <a:rPr lang="en-US" sz="2400" dirty="0">
                <a:effectLst/>
                <a:ea typeface="Calibri" panose="020F0502020204030204" pitchFamily="34" charset="0"/>
              </a:rPr>
              <a:t>Assess the unmet needs of those populations;</a:t>
            </a:r>
          </a:p>
          <a:p>
            <a:pPr lvl="1">
              <a:lnSpc>
                <a:spcPct val="117000"/>
              </a:lnSpc>
              <a:spcBef>
                <a:spcPts val="0"/>
              </a:spcBef>
            </a:pPr>
            <a:r>
              <a:rPr lang="en-US" sz="2400" dirty="0">
                <a:effectLst/>
                <a:ea typeface="Calibri" panose="020F0502020204030204" pitchFamily="34" charset="0"/>
              </a:rPr>
              <a:t>Co</a:t>
            </a:r>
            <a:r>
              <a:rPr lang="en-US" sz="2400" dirty="0">
                <a:ea typeface="Calibri" panose="020F0502020204030204" pitchFamily="34" charset="0"/>
              </a:rPr>
              <a:t>nsider current resources available to assist QPs; and,</a:t>
            </a:r>
            <a:endParaRPr lang="en-US" sz="2400" dirty="0">
              <a:effectLst/>
              <a:ea typeface="Calibri" panose="020F0502020204030204" pitchFamily="34" charset="0"/>
            </a:endParaRPr>
          </a:p>
          <a:p>
            <a:pPr lvl="1">
              <a:lnSpc>
                <a:spcPct val="117000"/>
              </a:lnSpc>
              <a:spcBef>
                <a:spcPts val="0"/>
              </a:spcBef>
            </a:pPr>
            <a:r>
              <a:rPr lang="en-US" sz="2400" dirty="0">
                <a:ea typeface="Calibri" panose="020F0502020204030204" pitchFamily="34" charset="0"/>
              </a:rPr>
              <a:t>I</a:t>
            </a:r>
            <a:r>
              <a:rPr lang="en-US" sz="2400" dirty="0">
                <a:effectLst/>
                <a:ea typeface="Calibri" panose="020F0502020204030204" pitchFamily="34" charset="0"/>
              </a:rPr>
              <a:t>dentify any gaps in the shelter and housing inventory as well as the service delivery system. </a:t>
            </a:r>
          </a:p>
        </p:txBody>
      </p:sp>
      <p:sp>
        <p:nvSpPr>
          <p:cNvPr id="3" name="Title 2">
            <a:extLst>
              <a:ext uri="{FF2B5EF4-FFF2-40B4-BE49-F238E27FC236}">
                <a16:creationId xmlns:a16="http://schemas.microsoft.com/office/drawing/2014/main" id="{F974E54F-7E56-4070-96F3-9C8E3C21B23A}"/>
              </a:ext>
            </a:extLst>
          </p:cNvPr>
          <p:cNvSpPr>
            <a:spLocks noGrp="1"/>
          </p:cNvSpPr>
          <p:nvPr>
            <p:ph type="title"/>
          </p:nvPr>
        </p:nvSpPr>
        <p:spPr/>
        <p:txBody>
          <a:bodyPr>
            <a:normAutofit/>
          </a:bodyPr>
          <a:lstStyle/>
          <a:p>
            <a:r>
              <a:rPr lang="en-US" sz="4000"/>
              <a:t>Needs Assessment and Gap Analysis</a:t>
            </a:r>
          </a:p>
        </p:txBody>
      </p:sp>
    </p:spTree>
    <p:extLst>
      <p:ext uri="{BB962C8B-B14F-4D97-AF65-F5344CB8AC3E}">
        <p14:creationId xmlns:p14="http://schemas.microsoft.com/office/powerpoint/2010/main" val="3518767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920FF2A-7D81-4F9B-A649-DF7A63F37A94}"/>
              </a:ext>
            </a:extLst>
          </p:cNvPr>
          <p:cNvSpPr>
            <a:spLocks noGrp="1"/>
          </p:cNvSpPr>
          <p:nvPr>
            <p:ph idx="1"/>
          </p:nvPr>
        </p:nvSpPr>
        <p:spPr/>
        <p:txBody>
          <a:bodyPr>
            <a:normAutofit/>
          </a:bodyPr>
          <a:lstStyle/>
          <a:p>
            <a:pPr marL="228600" marR="0">
              <a:lnSpc>
                <a:spcPct val="107000"/>
              </a:lnSpc>
              <a:spcBef>
                <a:spcPts val="0"/>
              </a:spcBef>
              <a:spcAft>
                <a:spcPts val="0"/>
              </a:spcAft>
            </a:pPr>
            <a:r>
              <a:rPr lang="en-US" sz="3000" dirty="0">
                <a:effectLst/>
                <a:ea typeface="Calibri" panose="020F0502020204030204" pitchFamily="34" charset="0"/>
              </a:rPr>
              <a:t>The plan must include a </a:t>
            </a:r>
            <a:r>
              <a:rPr lang="en-US" sz="3000" u="sng" dirty="0">
                <a:effectLst/>
                <a:ea typeface="Calibri" panose="020F0502020204030204" pitchFamily="34" charset="0"/>
              </a:rPr>
              <a:t>narrative description</a:t>
            </a:r>
            <a:r>
              <a:rPr lang="en-US" sz="3000" dirty="0">
                <a:effectLst/>
                <a:ea typeface="Calibri" panose="020F0502020204030204" pitchFamily="34" charset="0"/>
              </a:rPr>
              <a:t> that:</a:t>
            </a:r>
          </a:p>
          <a:p>
            <a:pPr lvl="1">
              <a:lnSpc>
                <a:spcPct val="107000"/>
              </a:lnSpc>
              <a:spcBef>
                <a:spcPts val="0"/>
              </a:spcBef>
            </a:pPr>
            <a:r>
              <a:rPr lang="en-US" sz="2800" dirty="0">
                <a:solidFill>
                  <a:srgbClr val="000000"/>
                </a:solidFill>
                <a:effectLst/>
                <a:ea typeface="Calibri" panose="020F0502020204030204" pitchFamily="34" charset="0"/>
              </a:rPr>
              <a:t>Identifies characteristics of housing associated with instability and increased risk of homelessness;</a:t>
            </a:r>
            <a:endParaRPr lang="en-US" sz="2800" dirty="0">
              <a:solidFill>
                <a:srgbClr val="000000"/>
              </a:solidFill>
              <a:ea typeface="Calibri" panose="020F0502020204030204" pitchFamily="34" charset="0"/>
            </a:endParaRPr>
          </a:p>
          <a:p>
            <a:pPr lvl="1">
              <a:lnSpc>
                <a:spcPct val="107000"/>
              </a:lnSpc>
              <a:spcBef>
                <a:spcPts val="0"/>
              </a:spcBef>
            </a:pPr>
            <a:r>
              <a:rPr lang="en-US" sz="2800" dirty="0">
                <a:effectLst/>
                <a:ea typeface="Calibri" panose="020F0502020204030204" pitchFamily="34" charset="0"/>
              </a:rPr>
              <a:t>Identifies gaps within </a:t>
            </a:r>
            <a:r>
              <a:rPr lang="en-US" sz="2800" dirty="0">
                <a:ea typeface="Calibri" panose="020F0502020204030204" pitchFamily="34" charset="0"/>
              </a:rPr>
              <a:t>PJ’s </a:t>
            </a:r>
            <a:r>
              <a:rPr lang="en-US" sz="2800" dirty="0">
                <a:effectLst/>
                <a:ea typeface="Calibri" panose="020F0502020204030204" pitchFamily="34" charset="0"/>
              </a:rPr>
              <a:t>shelter and housing inventory and service delivery system;</a:t>
            </a:r>
          </a:p>
          <a:p>
            <a:pPr lvl="1">
              <a:lnSpc>
                <a:spcPct val="107000"/>
              </a:lnSpc>
              <a:spcBef>
                <a:spcPts val="0"/>
              </a:spcBef>
            </a:pPr>
            <a:r>
              <a:rPr lang="en-US" sz="2800" dirty="0">
                <a:effectLst/>
                <a:ea typeface="Calibri" panose="020F0502020204030204" pitchFamily="34" charset="0"/>
              </a:rPr>
              <a:t>Identifies PJ’s priority needs for QP; and,</a:t>
            </a:r>
          </a:p>
          <a:p>
            <a:pPr lvl="1">
              <a:lnSpc>
                <a:spcPct val="107000"/>
              </a:lnSpc>
              <a:spcBef>
                <a:spcPts val="0"/>
              </a:spcBef>
            </a:pPr>
            <a:r>
              <a:rPr lang="en-US" sz="2800" dirty="0">
                <a:effectLst/>
                <a:ea typeface="Calibri" panose="020F0502020204030204" pitchFamily="34" charset="0"/>
              </a:rPr>
              <a:t>Explains how PJ determined level of need and gaps in its shelter and housing inventory and service delivery systems.</a:t>
            </a:r>
          </a:p>
          <a:p>
            <a:endParaRPr lang="en-US" dirty="0"/>
          </a:p>
        </p:txBody>
      </p:sp>
      <p:sp>
        <p:nvSpPr>
          <p:cNvPr id="3" name="Title 2">
            <a:extLst>
              <a:ext uri="{FF2B5EF4-FFF2-40B4-BE49-F238E27FC236}">
                <a16:creationId xmlns:a16="http://schemas.microsoft.com/office/drawing/2014/main" id="{6F3DB651-9822-4205-AC89-3923EE152F64}"/>
              </a:ext>
            </a:extLst>
          </p:cNvPr>
          <p:cNvSpPr>
            <a:spLocks noGrp="1"/>
          </p:cNvSpPr>
          <p:nvPr>
            <p:ph type="title"/>
          </p:nvPr>
        </p:nvSpPr>
        <p:spPr/>
        <p:txBody>
          <a:bodyPr>
            <a:normAutofit/>
          </a:bodyPr>
          <a:lstStyle/>
          <a:p>
            <a:r>
              <a:rPr lang="en-US" sz="4000"/>
              <a:t>Needs Assessment and Gap Analysis</a:t>
            </a:r>
          </a:p>
        </p:txBody>
      </p:sp>
    </p:spTree>
    <p:extLst>
      <p:ext uri="{BB962C8B-B14F-4D97-AF65-F5344CB8AC3E}">
        <p14:creationId xmlns:p14="http://schemas.microsoft.com/office/powerpoint/2010/main" val="808309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EBBFC1-6904-4FEF-BA69-3C9D6AA47833}"/>
              </a:ext>
            </a:extLst>
          </p:cNvPr>
          <p:cNvSpPr>
            <a:spLocks noGrp="1"/>
          </p:cNvSpPr>
          <p:nvPr>
            <p:ph idx="1"/>
          </p:nvPr>
        </p:nvSpPr>
        <p:spPr>
          <a:xfrm>
            <a:off x="609598" y="1438382"/>
            <a:ext cx="10972803" cy="5032490"/>
          </a:xfrm>
        </p:spPr>
        <p:txBody>
          <a:bodyPr>
            <a:normAutofit fontScale="92500"/>
          </a:bodyPr>
          <a:lstStyle/>
          <a:p>
            <a:r>
              <a:rPr lang="en-US" sz="3100" u="sng" dirty="0"/>
              <a:t>Incomplete Needs Assessments/Gaps Analysis</a:t>
            </a:r>
          </a:p>
          <a:p>
            <a:pPr lvl="1"/>
            <a:r>
              <a:rPr lang="en-US" sz="2400" dirty="0"/>
              <a:t>Does not describe size, composition of all four QPs</a:t>
            </a:r>
          </a:p>
          <a:p>
            <a:pPr lvl="1"/>
            <a:r>
              <a:rPr lang="en-US" sz="2400" dirty="0"/>
              <a:t>Does not include easily obtainable data</a:t>
            </a:r>
          </a:p>
          <a:p>
            <a:pPr lvl="1"/>
            <a:r>
              <a:rPr lang="en-US" sz="2400" dirty="0"/>
              <a:t>Does not assess gaps in housing, shelter, or services for all four QPs</a:t>
            </a:r>
          </a:p>
          <a:p>
            <a:pPr lvl="1"/>
            <a:r>
              <a:rPr lang="en-US" sz="2400" dirty="0"/>
              <a:t>Provides data but no narrative</a:t>
            </a:r>
          </a:p>
          <a:p>
            <a:r>
              <a:rPr lang="en-US" sz="2800" dirty="0"/>
              <a:t>Compliance Tips</a:t>
            </a:r>
          </a:p>
          <a:p>
            <a:pPr lvl="1"/>
            <a:r>
              <a:rPr lang="en-US" sz="2400" dirty="0"/>
              <a:t>Provide requested </a:t>
            </a:r>
            <a:r>
              <a:rPr lang="en-US" sz="2400" u="sng" dirty="0"/>
              <a:t>data</a:t>
            </a:r>
            <a:r>
              <a:rPr lang="en-US" sz="2400" dirty="0"/>
              <a:t> &amp; </a:t>
            </a:r>
            <a:r>
              <a:rPr lang="en-US" sz="2400" u="sng" dirty="0"/>
              <a:t>narrative</a:t>
            </a:r>
            <a:r>
              <a:rPr lang="en-US" sz="2400" dirty="0"/>
              <a:t> for all QPs; remember definitional differences</a:t>
            </a:r>
          </a:p>
          <a:p>
            <a:pPr lvl="1"/>
            <a:r>
              <a:rPr lang="en-US" sz="2400" dirty="0"/>
              <a:t>If available data is incomplete, </a:t>
            </a:r>
            <a:r>
              <a:rPr lang="en-US" sz="2400" u="sng" dirty="0"/>
              <a:t>acknowledge shortcomings</a:t>
            </a:r>
            <a:r>
              <a:rPr lang="en-US" sz="2400" dirty="0"/>
              <a:t>; Estimations OK </a:t>
            </a:r>
          </a:p>
          <a:p>
            <a:r>
              <a:rPr lang="en-US" sz="2800" dirty="0"/>
              <a:t>Best Practices </a:t>
            </a:r>
          </a:p>
          <a:p>
            <a:pPr lvl="1"/>
            <a:r>
              <a:rPr lang="en-US" sz="2400" dirty="0"/>
              <a:t>Use CoC consultation to obtain homeless data that reflects PJ’s geography. </a:t>
            </a:r>
          </a:p>
          <a:p>
            <a:pPr lvl="1"/>
            <a:r>
              <a:rPr lang="en-US" sz="2400" dirty="0"/>
              <a:t>“Other Populations” data may be obtained through consultation (PHA waitlists, households receiving rapid rehousing assistance, etc.) to estimate QP data.</a:t>
            </a:r>
          </a:p>
          <a:p>
            <a:endParaRPr lang="en-US" dirty="0"/>
          </a:p>
        </p:txBody>
      </p:sp>
      <p:sp>
        <p:nvSpPr>
          <p:cNvPr id="3" name="Title 2">
            <a:extLst>
              <a:ext uri="{FF2B5EF4-FFF2-40B4-BE49-F238E27FC236}">
                <a16:creationId xmlns:a16="http://schemas.microsoft.com/office/drawing/2014/main" id="{0BA6723F-D8C6-450F-804F-F6142ED856FE}"/>
              </a:ext>
            </a:extLst>
          </p:cNvPr>
          <p:cNvSpPr>
            <a:spLocks noGrp="1"/>
          </p:cNvSpPr>
          <p:nvPr>
            <p:ph type="title"/>
          </p:nvPr>
        </p:nvSpPr>
        <p:spPr/>
        <p:txBody>
          <a:bodyPr>
            <a:normAutofit/>
          </a:bodyPr>
          <a:lstStyle/>
          <a:p>
            <a:r>
              <a:rPr lang="en-US" sz="3200" dirty="0"/>
              <a:t>Needs Assessment – Common Issues/Compliance Tips</a:t>
            </a:r>
          </a:p>
        </p:txBody>
      </p:sp>
    </p:spTree>
    <p:extLst>
      <p:ext uri="{BB962C8B-B14F-4D97-AF65-F5344CB8AC3E}">
        <p14:creationId xmlns:p14="http://schemas.microsoft.com/office/powerpoint/2010/main" val="20485679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307355-952D-4EB7-A794-7B9C4743EA87}"/>
              </a:ext>
            </a:extLst>
          </p:cNvPr>
          <p:cNvSpPr>
            <a:spLocks noGrp="1"/>
          </p:cNvSpPr>
          <p:nvPr>
            <p:ph idx="1"/>
          </p:nvPr>
        </p:nvSpPr>
        <p:spPr>
          <a:xfrm>
            <a:off x="380144" y="1762298"/>
            <a:ext cx="11609798" cy="3935787"/>
          </a:xfrm>
        </p:spPr>
        <p:txBody>
          <a:bodyPr>
            <a:normAutofit/>
          </a:bodyPr>
          <a:lstStyle/>
          <a:p>
            <a:r>
              <a:rPr lang="en-US" sz="2800" dirty="0">
                <a:effectLst/>
                <a:ea typeface="Calibri" panose="020F0502020204030204" pitchFamily="34" charset="0"/>
              </a:rPr>
              <a:t>The plan must:</a:t>
            </a:r>
          </a:p>
          <a:p>
            <a:pPr lvl="1"/>
            <a:r>
              <a:rPr lang="en-US" sz="2400" dirty="0">
                <a:ea typeface="Calibri" panose="020F0502020204030204" pitchFamily="34" charset="0"/>
              </a:rPr>
              <a:t>I</a:t>
            </a:r>
            <a:r>
              <a:rPr lang="en-US" sz="2400" dirty="0">
                <a:effectLst/>
                <a:ea typeface="Calibri" panose="020F0502020204030204" pitchFamily="34" charset="0"/>
              </a:rPr>
              <a:t>ndicate amount of HOME-ARP funding planned for each eligible activity, including admin and planning; </a:t>
            </a:r>
          </a:p>
          <a:p>
            <a:pPr lvl="1"/>
            <a:r>
              <a:rPr lang="en-US" sz="2400" dirty="0">
                <a:ea typeface="Calibri" panose="020F0502020204030204" pitchFamily="34" charset="0"/>
              </a:rPr>
              <a:t>Demonstrate that use of HOME-ARP for </a:t>
            </a:r>
            <a:r>
              <a:rPr lang="en-US" sz="2400" dirty="0">
                <a:effectLst/>
                <a:ea typeface="Calibri" panose="020F0502020204030204" pitchFamily="34" charset="0"/>
              </a:rPr>
              <a:t>nonprofit operating assistance, nonprofit capacity building, and admin costs will be within HOME-ARP limits</a:t>
            </a:r>
            <a:r>
              <a:rPr lang="en-US" sz="2300" dirty="0">
                <a:effectLst/>
                <a:ea typeface="Calibri" panose="020F0502020204030204" pitchFamily="34" charset="0"/>
              </a:rPr>
              <a:t>;</a:t>
            </a:r>
          </a:p>
          <a:p>
            <a:pPr lvl="1"/>
            <a:r>
              <a:rPr lang="en-US" sz="2400" dirty="0">
                <a:ea typeface="Calibri" panose="020F0502020204030204" pitchFamily="34" charset="0"/>
              </a:rPr>
              <a:t>Describe h</a:t>
            </a:r>
            <a:r>
              <a:rPr lang="en-US" sz="2400" dirty="0">
                <a:effectLst/>
                <a:ea typeface="Calibri" panose="020F0502020204030204" pitchFamily="34" charset="0"/>
              </a:rPr>
              <a:t>ow PJ will distribute HOME-ARP funds in accordance with its priority needs; and</a:t>
            </a:r>
          </a:p>
          <a:p>
            <a:pPr lvl="1"/>
            <a:r>
              <a:rPr lang="en-US" sz="2400" dirty="0">
                <a:effectLst/>
                <a:ea typeface="Calibri" panose="020F0502020204030204" pitchFamily="34" charset="0"/>
              </a:rPr>
              <a:t>Describe how the shelter/housing inventory, service delivery system, and the needs identified in the gap analysis provide a rationale for funding planned activities.</a:t>
            </a:r>
          </a:p>
          <a:p>
            <a:endParaRPr lang="en-US" dirty="0"/>
          </a:p>
        </p:txBody>
      </p:sp>
      <p:sp>
        <p:nvSpPr>
          <p:cNvPr id="3" name="Title 2">
            <a:extLst>
              <a:ext uri="{FF2B5EF4-FFF2-40B4-BE49-F238E27FC236}">
                <a16:creationId xmlns:a16="http://schemas.microsoft.com/office/drawing/2014/main" id="{2B708515-94A2-4350-B39C-631A4A371CD6}"/>
              </a:ext>
            </a:extLst>
          </p:cNvPr>
          <p:cNvSpPr>
            <a:spLocks noGrp="1"/>
          </p:cNvSpPr>
          <p:nvPr>
            <p:ph type="title"/>
          </p:nvPr>
        </p:nvSpPr>
        <p:spPr/>
        <p:txBody>
          <a:bodyPr>
            <a:normAutofit/>
          </a:bodyPr>
          <a:lstStyle/>
          <a:p>
            <a:r>
              <a:rPr lang="en-US" sz="4000"/>
              <a:t>HOME-ARP Activities</a:t>
            </a:r>
          </a:p>
        </p:txBody>
      </p:sp>
    </p:spTree>
    <p:extLst>
      <p:ext uri="{BB962C8B-B14F-4D97-AF65-F5344CB8AC3E}">
        <p14:creationId xmlns:p14="http://schemas.microsoft.com/office/powerpoint/2010/main" val="1039439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307355-952D-4EB7-A794-7B9C4743EA87}"/>
              </a:ext>
            </a:extLst>
          </p:cNvPr>
          <p:cNvSpPr>
            <a:spLocks noGrp="1"/>
          </p:cNvSpPr>
          <p:nvPr>
            <p:ph idx="1"/>
          </p:nvPr>
        </p:nvSpPr>
        <p:spPr>
          <a:xfrm>
            <a:off x="380144" y="1762297"/>
            <a:ext cx="11202257" cy="4422745"/>
          </a:xfrm>
        </p:spPr>
        <p:txBody>
          <a:bodyPr>
            <a:normAutofit/>
          </a:bodyPr>
          <a:lstStyle/>
          <a:p>
            <a:r>
              <a:rPr lang="en-US" u="sng" dirty="0"/>
              <a:t>Problematic Activities</a:t>
            </a:r>
            <a:r>
              <a:rPr lang="en-US" dirty="0"/>
              <a:t>:</a:t>
            </a:r>
          </a:p>
          <a:p>
            <a:pPr lvl="1"/>
            <a:r>
              <a:rPr lang="en-US" sz="2400" dirty="0"/>
              <a:t>Plan does not identify planned use of funds by eligible activity</a:t>
            </a:r>
          </a:p>
          <a:p>
            <a:pPr lvl="1"/>
            <a:r>
              <a:rPr lang="en-US" sz="2400" dirty="0"/>
              <a:t>Plan indicates preferences or limitations in projects or project selection that are not explicitly identified in plan</a:t>
            </a:r>
          </a:p>
          <a:p>
            <a:pPr lvl="1"/>
            <a:r>
              <a:rPr lang="en-US" sz="2400" dirty="0"/>
              <a:t>Plan discusses activities that appear to violate fair housing requirements (single sex projects, familial status issues, specific disability)</a:t>
            </a:r>
          </a:p>
          <a:p>
            <a:pPr lvl="1"/>
            <a:r>
              <a:rPr lang="en-US" sz="2400" dirty="0"/>
              <a:t>Plan indicates use of impermissible referral processes</a:t>
            </a:r>
          </a:p>
          <a:p>
            <a:r>
              <a:rPr lang="en-US" dirty="0"/>
              <a:t>Compliance Tips</a:t>
            </a:r>
          </a:p>
          <a:p>
            <a:pPr lvl="1"/>
            <a:r>
              <a:rPr lang="en-US" sz="2400" dirty="0"/>
              <a:t>Disclose planned preferences in appropriate section</a:t>
            </a:r>
          </a:p>
          <a:p>
            <a:pPr lvl="1"/>
            <a:r>
              <a:rPr lang="en-US" sz="2400" dirty="0"/>
              <a:t>Plan with fair housing and civil rights requirements in mind</a:t>
            </a:r>
          </a:p>
          <a:p>
            <a:pPr lvl="1"/>
            <a:r>
              <a:rPr lang="en-US" sz="2400" dirty="0"/>
              <a:t>Reread the Referral Method section of the CPD HOME-ARP notice</a:t>
            </a:r>
          </a:p>
          <a:p>
            <a:endParaRPr lang="en-US" dirty="0"/>
          </a:p>
          <a:p>
            <a:endParaRPr lang="en-US" dirty="0"/>
          </a:p>
          <a:p>
            <a:pPr lvl="1"/>
            <a:endParaRPr lang="en-US" dirty="0"/>
          </a:p>
          <a:p>
            <a:pPr lvl="1"/>
            <a:endParaRPr lang="en-US" dirty="0"/>
          </a:p>
          <a:p>
            <a:endParaRPr lang="en-US" dirty="0"/>
          </a:p>
          <a:p>
            <a:endParaRPr lang="en-US" dirty="0"/>
          </a:p>
        </p:txBody>
      </p:sp>
      <p:sp>
        <p:nvSpPr>
          <p:cNvPr id="3" name="Title 2">
            <a:extLst>
              <a:ext uri="{FF2B5EF4-FFF2-40B4-BE49-F238E27FC236}">
                <a16:creationId xmlns:a16="http://schemas.microsoft.com/office/drawing/2014/main" id="{2B708515-94A2-4350-B39C-631A4A371CD6}"/>
              </a:ext>
            </a:extLst>
          </p:cNvPr>
          <p:cNvSpPr>
            <a:spLocks noGrp="1"/>
          </p:cNvSpPr>
          <p:nvPr>
            <p:ph type="title"/>
          </p:nvPr>
        </p:nvSpPr>
        <p:spPr/>
        <p:txBody>
          <a:bodyPr>
            <a:normAutofit/>
          </a:bodyPr>
          <a:lstStyle/>
          <a:p>
            <a:r>
              <a:rPr lang="en-US" sz="3200" dirty="0"/>
              <a:t>Planned Activities:  Common Issues/Best Practices</a:t>
            </a:r>
          </a:p>
        </p:txBody>
      </p:sp>
    </p:spTree>
    <p:extLst>
      <p:ext uri="{BB962C8B-B14F-4D97-AF65-F5344CB8AC3E}">
        <p14:creationId xmlns:p14="http://schemas.microsoft.com/office/powerpoint/2010/main" val="2398113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054D1EF-DF35-4F9E-9326-FF85A08C9DD5}"/>
              </a:ext>
            </a:extLst>
          </p:cNvPr>
          <p:cNvSpPr>
            <a:spLocks noGrp="1"/>
          </p:cNvSpPr>
          <p:nvPr>
            <p:ph idx="1"/>
          </p:nvPr>
        </p:nvSpPr>
        <p:spPr>
          <a:xfrm>
            <a:off x="609598" y="1762298"/>
            <a:ext cx="11698842" cy="4453567"/>
          </a:xfrm>
        </p:spPr>
        <p:txBody>
          <a:bodyPr>
            <a:normAutofit/>
          </a:bodyPr>
          <a:lstStyle/>
          <a:p>
            <a:r>
              <a:rPr lang="en-US" sz="2400" dirty="0"/>
              <a:t>Homeless – as defined at 24 CFR 91.5 (1), (2), and (3) </a:t>
            </a:r>
          </a:p>
          <a:p>
            <a:pPr lvl="1"/>
            <a:r>
              <a:rPr lang="en-US" sz="2300" dirty="0"/>
              <a:t>Not paragraph (4)</a:t>
            </a:r>
          </a:p>
          <a:p>
            <a:r>
              <a:rPr lang="en-US" sz="2400" dirty="0"/>
              <a:t>At Risk of Homelessness – as defined at 24 CFR 91.5</a:t>
            </a:r>
          </a:p>
          <a:p>
            <a:pPr fontAlgn="base"/>
            <a:r>
              <a:rPr lang="en-US" sz="2400" i="0" u="none" strike="noStrike" dirty="0">
                <a:solidFill>
                  <a:srgbClr val="121212"/>
                </a:solidFill>
                <a:effectLst/>
                <a:latin typeface="Arial" panose="020B0604020202020204" pitchFamily="34" charset="0"/>
              </a:rPr>
              <a:t>Fleeing/Attempting to Flee Domestic Violence, Dating Violence, Sexual Assault, Stalking, or Human Trafficking</a:t>
            </a:r>
            <a:r>
              <a:rPr lang="en-US" sz="2400" i="0" dirty="0">
                <a:solidFill>
                  <a:srgbClr val="000000"/>
                </a:solidFill>
                <a:effectLst/>
                <a:latin typeface="Arial" panose="020B0604020202020204" pitchFamily="34" charset="0"/>
              </a:rPr>
              <a:t>​</a:t>
            </a:r>
            <a:endParaRPr lang="en-US" sz="2400" b="0" i="0" dirty="0">
              <a:solidFill>
                <a:srgbClr val="000000"/>
              </a:solidFill>
              <a:effectLst/>
              <a:latin typeface="Segoe UI" panose="020B0502040204020203" pitchFamily="34" charset="0"/>
            </a:endParaRPr>
          </a:p>
          <a:p>
            <a:pPr lvl="1" fontAlgn="base"/>
            <a:r>
              <a:rPr lang="en-US" sz="2400" b="0" i="1" u="none" strike="noStrike" dirty="0">
                <a:solidFill>
                  <a:srgbClr val="121212"/>
                </a:solidFill>
                <a:effectLst/>
                <a:latin typeface="Arial" panose="020B0604020202020204" pitchFamily="34" charset="0"/>
              </a:rPr>
              <a:t>Domestic Violence, Dating Violence, Sexual Assault</a:t>
            </a:r>
            <a:r>
              <a:rPr lang="en-US" sz="2400" b="0" i="0" u="none" strike="noStrike" dirty="0">
                <a:solidFill>
                  <a:srgbClr val="121212"/>
                </a:solidFill>
                <a:effectLst/>
                <a:latin typeface="Arial" panose="020B0604020202020204" pitchFamily="34" charset="0"/>
              </a:rPr>
              <a:t>, and </a:t>
            </a:r>
            <a:r>
              <a:rPr lang="en-US" sz="2400" b="0" i="1" u="none" strike="noStrike" dirty="0">
                <a:solidFill>
                  <a:srgbClr val="121212"/>
                </a:solidFill>
                <a:effectLst/>
                <a:latin typeface="Arial" panose="020B0604020202020204" pitchFamily="34" charset="0"/>
              </a:rPr>
              <a:t>Stalking</a:t>
            </a:r>
            <a:r>
              <a:rPr lang="en-US" sz="2400" b="0" i="0" u="none" strike="noStrike" dirty="0">
                <a:solidFill>
                  <a:srgbClr val="121212"/>
                </a:solidFill>
                <a:effectLst/>
                <a:latin typeface="Arial" panose="020B0604020202020204" pitchFamily="34" charset="0"/>
              </a:rPr>
              <a:t> fro</a:t>
            </a:r>
            <a:r>
              <a:rPr lang="en-US" sz="2400" dirty="0"/>
              <a:t>m VAWA </a:t>
            </a:r>
            <a:r>
              <a:rPr lang="en-US" sz="2400" b="0" i="0" u="none" strike="noStrike" dirty="0">
                <a:solidFill>
                  <a:srgbClr val="121212"/>
                </a:solidFill>
                <a:effectLst/>
                <a:latin typeface="Arial" panose="020B0604020202020204" pitchFamily="34" charset="0"/>
              </a:rPr>
              <a:t>regulation at 24 CFR 5.2003 </a:t>
            </a:r>
            <a:r>
              <a:rPr lang="en-US" sz="2400" b="0" i="0" dirty="0">
                <a:solidFill>
                  <a:srgbClr val="000000"/>
                </a:solidFill>
                <a:effectLst/>
                <a:latin typeface="Arial" panose="020B0604020202020204" pitchFamily="34" charset="0"/>
              </a:rPr>
              <a:t>​</a:t>
            </a:r>
          </a:p>
          <a:p>
            <a:pPr lvl="1" fontAlgn="base"/>
            <a:r>
              <a:rPr lang="en-US" sz="2400" b="0" i="1" u="none" strike="noStrike" dirty="0">
                <a:solidFill>
                  <a:srgbClr val="121212"/>
                </a:solidFill>
                <a:effectLst/>
                <a:latin typeface="Arial" panose="020B0604020202020204" pitchFamily="34" charset="0"/>
              </a:rPr>
              <a:t>Human Trafficking </a:t>
            </a:r>
            <a:r>
              <a:rPr lang="en-US" sz="2400" b="0" i="0" u="none" strike="noStrike" dirty="0">
                <a:solidFill>
                  <a:srgbClr val="121212"/>
                </a:solidFill>
                <a:effectLst/>
                <a:latin typeface="Arial" panose="020B0604020202020204" pitchFamily="34" charset="0"/>
              </a:rPr>
              <a:t>from Trafficking Victims Protection Act of 2000</a:t>
            </a:r>
          </a:p>
          <a:p>
            <a:r>
              <a:rPr lang="en-US" sz="2400" i="0" dirty="0">
                <a:solidFill>
                  <a:srgbClr val="000000"/>
                </a:solidFill>
                <a:effectLst/>
                <a:latin typeface="Arial" panose="020B0604020202020204" pitchFamily="34" charset="0"/>
              </a:rPr>
              <a:t>Other Populations:  1) Families Requiring Services or Housing Assistance to Prevent Homelessness OR 2) Those </a:t>
            </a:r>
            <a:r>
              <a:rPr lang="en-US" sz="2400" i="0" dirty="0">
                <a:solidFill>
                  <a:srgbClr val="121212"/>
                </a:solidFill>
                <a:effectLst/>
                <a:latin typeface="Arial" panose="020B0604020202020204" pitchFamily="34" charset="0"/>
              </a:rPr>
              <a:t>At Greatest Risk of Housing Instability </a:t>
            </a:r>
          </a:p>
          <a:p>
            <a:endParaRPr lang="en-US" sz="2400" dirty="0"/>
          </a:p>
          <a:p>
            <a:pPr lvl="1"/>
            <a:endParaRPr lang="en-US" sz="2300" dirty="0"/>
          </a:p>
          <a:p>
            <a:endParaRPr lang="en-US" dirty="0"/>
          </a:p>
        </p:txBody>
      </p:sp>
      <p:sp>
        <p:nvSpPr>
          <p:cNvPr id="3" name="Title 2">
            <a:extLst>
              <a:ext uri="{FF2B5EF4-FFF2-40B4-BE49-F238E27FC236}">
                <a16:creationId xmlns:a16="http://schemas.microsoft.com/office/drawing/2014/main" id="{F69C5AED-9D75-4227-A31D-C4F71999EFCF}"/>
              </a:ext>
            </a:extLst>
          </p:cNvPr>
          <p:cNvSpPr>
            <a:spLocks noGrp="1"/>
          </p:cNvSpPr>
          <p:nvPr>
            <p:ph type="title"/>
          </p:nvPr>
        </p:nvSpPr>
        <p:spPr>
          <a:xfrm>
            <a:off x="609597" y="215758"/>
            <a:ext cx="10972804" cy="944157"/>
          </a:xfrm>
        </p:spPr>
        <p:txBody>
          <a:bodyPr/>
          <a:lstStyle/>
          <a:p>
            <a:r>
              <a:rPr lang="en-US"/>
              <a:t>Qualifying Populations</a:t>
            </a:r>
          </a:p>
        </p:txBody>
      </p:sp>
    </p:spTree>
    <p:extLst>
      <p:ext uri="{BB962C8B-B14F-4D97-AF65-F5344CB8AC3E}">
        <p14:creationId xmlns:p14="http://schemas.microsoft.com/office/powerpoint/2010/main" val="2839340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DDC176-AA2F-4E0D-8792-29A0E366C93F}"/>
              </a:ext>
            </a:extLst>
          </p:cNvPr>
          <p:cNvSpPr>
            <a:spLocks noGrp="1"/>
          </p:cNvSpPr>
          <p:nvPr>
            <p:ph idx="1"/>
          </p:nvPr>
        </p:nvSpPr>
        <p:spPr>
          <a:xfrm>
            <a:off x="609598" y="1762298"/>
            <a:ext cx="10972803" cy="4340551"/>
          </a:xfrm>
        </p:spPr>
        <p:txBody>
          <a:bodyPr>
            <a:normAutofit/>
          </a:bodyPr>
          <a:lstStyle/>
          <a:p>
            <a:r>
              <a:rPr lang="en-US" sz="2800" dirty="0">
                <a:effectLst/>
                <a:ea typeface="Calibri" panose="020F0502020204030204" pitchFamily="34" charset="0"/>
              </a:rPr>
              <a:t>The plan must:</a:t>
            </a:r>
          </a:p>
          <a:p>
            <a:pPr lvl="1"/>
            <a:r>
              <a:rPr lang="en-US" sz="2800" dirty="0">
                <a:effectLst/>
                <a:ea typeface="Calibri" panose="020F0502020204030204" pitchFamily="34" charset="0"/>
              </a:rPr>
              <a:t>Estimate number of affordable rental housing units for QPs that a PJ will produce or support;</a:t>
            </a:r>
          </a:p>
          <a:p>
            <a:pPr lvl="1"/>
            <a:r>
              <a:rPr lang="en-US" sz="2800" dirty="0">
                <a:ea typeface="Calibri" panose="020F0502020204030204" pitchFamily="34" charset="0"/>
              </a:rPr>
              <a:t>Describe the </a:t>
            </a:r>
            <a:r>
              <a:rPr lang="en-US" sz="2800" dirty="0">
                <a:effectLst/>
                <a:ea typeface="Calibri" panose="020F0502020204030204" pitchFamily="34" charset="0"/>
              </a:rPr>
              <a:t>specific affordable rental housing production goal that the PJ hopes to achieve;</a:t>
            </a:r>
          </a:p>
          <a:p>
            <a:pPr lvl="2"/>
            <a:r>
              <a:rPr lang="en-US" sz="2400" dirty="0">
                <a:ea typeface="Calibri" panose="020F0502020204030204" pitchFamily="34" charset="0"/>
              </a:rPr>
              <a:t>Narrative discussion is required to describe how the goal will address the PJ’s priority needs</a:t>
            </a:r>
            <a:r>
              <a:rPr lang="en-US" sz="2400" dirty="0">
                <a:latin typeface="Calibri" panose="020F0502020204030204" pitchFamily="34" charset="0"/>
                <a:ea typeface="Calibri" panose="020F0502020204030204" pitchFamily="34" charset="0"/>
              </a:rPr>
              <a:t>.</a:t>
            </a:r>
            <a:endParaRPr lang="en-US" sz="2400" dirty="0"/>
          </a:p>
          <a:p>
            <a:r>
              <a:rPr lang="en-US" u="sng" dirty="0"/>
              <a:t>Inadequate Rental Housing Goal</a:t>
            </a:r>
          </a:p>
          <a:p>
            <a:pPr lvl="1"/>
            <a:r>
              <a:rPr lang="en-US" sz="2400" dirty="0"/>
              <a:t>No narrative discussion included</a:t>
            </a:r>
          </a:p>
          <a:p>
            <a:pPr lvl="1"/>
            <a:r>
              <a:rPr lang="en-US" sz="2400" dirty="0"/>
              <a:t>Including NCS units in rental housing goals</a:t>
            </a:r>
          </a:p>
        </p:txBody>
      </p:sp>
      <p:sp>
        <p:nvSpPr>
          <p:cNvPr id="3" name="Title 2">
            <a:extLst>
              <a:ext uri="{FF2B5EF4-FFF2-40B4-BE49-F238E27FC236}">
                <a16:creationId xmlns:a16="http://schemas.microsoft.com/office/drawing/2014/main" id="{51C0079A-F9EE-4A6A-81CC-2B90D4805A20}"/>
              </a:ext>
            </a:extLst>
          </p:cNvPr>
          <p:cNvSpPr>
            <a:spLocks noGrp="1"/>
          </p:cNvSpPr>
          <p:nvPr>
            <p:ph type="title"/>
          </p:nvPr>
        </p:nvSpPr>
        <p:spPr>
          <a:xfrm>
            <a:off x="609598" y="755151"/>
            <a:ext cx="10972804" cy="538502"/>
          </a:xfrm>
        </p:spPr>
        <p:txBody>
          <a:bodyPr>
            <a:noAutofit/>
          </a:bodyPr>
          <a:lstStyle/>
          <a:p>
            <a:r>
              <a:rPr lang="en-US" sz="3400" dirty="0"/>
              <a:t>Rental Housing Production Goal –Common Issues</a:t>
            </a:r>
          </a:p>
        </p:txBody>
      </p:sp>
    </p:spTree>
    <p:extLst>
      <p:ext uri="{BB962C8B-B14F-4D97-AF65-F5344CB8AC3E}">
        <p14:creationId xmlns:p14="http://schemas.microsoft.com/office/powerpoint/2010/main" val="33302513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4053B6A-A5FA-4490-8D62-E447109EAC48}"/>
              </a:ext>
            </a:extLst>
          </p:cNvPr>
          <p:cNvSpPr>
            <a:spLocks noGrp="1"/>
          </p:cNvSpPr>
          <p:nvPr>
            <p:ph idx="1"/>
          </p:nvPr>
        </p:nvSpPr>
        <p:spPr>
          <a:xfrm>
            <a:off x="609598" y="1762298"/>
            <a:ext cx="10972803" cy="4088086"/>
          </a:xfrm>
        </p:spPr>
        <p:txBody>
          <a:bodyPr>
            <a:normAutofit fontScale="92500" lnSpcReduction="10000"/>
          </a:bodyPr>
          <a:lstStyle/>
          <a:p>
            <a:r>
              <a:rPr lang="en-US" sz="3000" dirty="0"/>
              <a:t>Compliance Tips </a:t>
            </a:r>
          </a:p>
          <a:p>
            <a:pPr lvl="1"/>
            <a:r>
              <a:rPr lang="en-US" sz="2600" dirty="0"/>
              <a:t>Remember the narrative;</a:t>
            </a:r>
          </a:p>
          <a:p>
            <a:pPr lvl="1"/>
            <a:r>
              <a:rPr lang="en-US" sz="2600" dirty="0"/>
              <a:t>Use the Rental Housing Production Goal Calculation Spreadsheet and FAQ on the HUD Exchange</a:t>
            </a:r>
            <a:r>
              <a:rPr lang="en-US" sz="3000" dirty="0"/>
              <a:t>: </a:t>
            </a:r>
            <a:r>
              <a:rPr lang="en-US" sz="2600" dirty="0">
                <a:latin typeface="Calibri" panose="020F0502020204030204" pitchFamily="34" charset="0"/>
                <a:ea typeface="Calibri" panose="020F0502020204030204" pitchFamily="34" charset="0"/>
                <a:hlinkClick r:id="rId2"/>
              </a:rPr>
              <a:t>https://www.hudexchange.info/resource/6605/homearp-housing-production-goal-calculation-worksheet-and-faq</a:t>
            </a:r>
            <a:endParaRPr lang="en-US" sz="2600" dirty="0">
              <a:latin typeface="Calibri" panose="020F0502020204030204" pitchFamily="34" charset="0"/>
              <a:ea typeface="Calibri" panose="020F0502020204030204" pitchFamily="34" charset="0"/>
            </a:endParaRPr>
          </a:p>
          <a:p>
            <a:pPr lvl="1"/>
            <a:r>
              <a:rPr lang="en-US" sz="2600" dirty="0"/>
              <a:t>Considerations for estimating a HOME-ARP production goal</a:t>
            </a:r>
          </a:p>
          <a:p>
            <a:pPr lvl="2"/>
            <a:r>
              <a:rPr lang="en-US" sz="2600" dirty="0"/>
              <a:t>Amount of HOME-ARP allocated to rental housing activity</a:t>
            </a:r>
          </a:p>
          <a:p>
            <a:pPr lvl="2"/>
            <a:r>
              <a:rPr lang="en-US" sz="2600" dirty="0"/>
              <a:t>Availability of other funding sources to finance rental housing projects</a:t>
            </a:r>
          </a:p>
          <a:p>
            <a:pPr lvl="2"/>
            <a:r>
              <a:rPr lang="en-US" sz="2600" dirty="0"/>
              <a:t>Housing characteristics required by QP (e.g., size, amenities, etc.)</a:t>
            </a:r>
          </a:p>
          <a:p>
            <a:pPr lvl="2"/>
            <a:r>
              <a:rPr lang="en-US" sz="2600" dirty="0"/>
              <a:t>Cost of ongoing HOME-ARP operating assistance, if any</a:t>
            </a:r>
            <a:endParaRPr lang="en-US" sz="2400" dirty="0"/>
          </a:p>
        </p:txBody>
      </p:sp>
      <p:sp>
        <p:nvSpPr>
          <p:cNvPr id="3" name="Title 2">
            <a:extLst>
              <a:ext uri="{FF2B5EF4-FFF2-40B4-BE49-F238E27FC236}">
                <a16:creationId xmlns:a16="http://schemas.microsoft.com/office/drawing/2014/main" id="{FADA12AA-FFDB-4B8C-96FC-6583F1011F5C}"/>
              </a:ext>
            </a:extLst>
          </p:cNvPr>
          <p:cNvSpPr>
            <a:spLocks noGrp="1"/>
          </p:cNvSpPr>
          <p:nvPr>
            <p:ph type="title"/>
          </p:nvPr>
        </p:nvSpPr>
        <p:spPr/>
        <p:txBody>
          <a:bodyPr>
            <a:normAutofit/>
          </a:bodyPr>
          <a:lstStyle/>
          <a:p>
            <a:r>
              <a:rPr lang="en-US" sz="4000"/>
              <a:t>Production Goals – Compliance Tips</a:t>
            </a:r>
          </a:p>
        </p:txBody>
      </p:sp>
    </p:spTree>
    <p:extLst>
      <p:ext uri="{BB962C8B-B14F-4D97-AF65-F5344CB8AC3E}">
        <p14:creationId xmlns:p14="http://schemas.microsoft.com/office/powerpoint/2010/main" val="16552265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670A9B-DFCB-4A0F-8EEA-CA420CB44366}"/>
              </a:ext>
            </a:extLst>
          </p:cNvPr>
          <p:cNvSpPr>
            <a:spLocks noGrp="1"/>
          </p:cNvSpPr>
          <p:nvPr>
            <p:ph idx="1"/>
          </p:nvPr>
        </p:nvSpPr>
        <p:spPr>
          <a:xfrm>
            <a:off x="609598" y="1762298"/>
            <a:ext cx="11164586" cy="4207578"/>
          </a:xfrm>
        </p:spPr>
        <p:txBody>
          <a:bodyPr vert="horz" lIns="91440" tIns="45720" rIns="91440" bIns="45720" rtlCol="0" anchor="t">
            <a:normAutofit fontScale="92500" lnSpcReduction="10000"/>
          </a:bodyPr>
          <a:lstStyle/>
          <a:p>
            <a:r>
              <a:rPr lang="en-US" sz="3000" dirty="0">
                <a:effectLst/>
                <a:latin typeface="Arial"/>
                <a:ea typeface="Calibri" panose="020F0502020204030204" pitchFamily="34" charset="0"/>
                <a:cs typeface="Arial"/>
              </a:rPr>
              <a:t>If adopting </a:t>
            </a:r>
            <a:r>
              <a:rPr lang="en-US" sz="3000" dirty="0">
                <a:latin typeface="Arial"/>
                <a:ea typeface="Calibri" panose="020F0502020204030204" pitchFamily="34" charset="0"/>
                <a:cs typeface="Arial"/>
              </a:rPr>
              <a:t>preference(s), pl</a:t>
            </a:r>
            <a:r>
              <a:rPr lang="en-US" sz="3000" dirty="0">
                <a:effectLst/>
                <a:latin typeface="Arial"/>
                <a:ea typeface="Calibri" panose="020F0502020204030204" pitchFamily="34" charset="0"/>
                <a:cs typeface="Arial"/>
              </a:rPr>
              <a:t>an must </a:t>
            </a:r>
            <a:endParaRPr lang="en-US"/>
          </a:p>
          <a:p>
            <a:pPr lvl="1"/>
            <a:r>
              <a:rPr lang="en-US" sz="2500" dirty="0">
                <a:latin typeface="Arial"/>
                <a:ea typeface="Calibri" panose="020F0502020204030204" pitchFamily="34" charset="0"/>
                <a:cs typeface="Arial"/>
              </a:rPr>
              <a:t>Identify preferences to be given to QP(s) or subpopulations of QP(s)</a:t>
            </a:r>
          </a:p>
          <a:p>
            <a:pPr lvl="1"/>
            <a:r>
              <a:rPr lang="en-US" sz="2500" dirty="0">
                <a:latin typeface="Arial"/>
                <a:ea typeface="Calibri" panose="020F0502020204030204" pitchFamily="34" charset="0"/>
                <a:cs typeface="Arial"/>
              </a:rPr>
              <a:t>Explain</a:t>
            </a:r>
            <a:r>
              <a:rPr lang="en-US" sz="2500" dirty="0">
                <a:effectLst/>
                <a:latin typeface="Arial"/>
                <a:ea typeface="Calibri" panose="020F0502020204030204" pitchFamily="34" charset="0"/>
                <a:cs typeface="Arial"/>
              </a:rPr>
              <a:t> how </a:t>
            </a:r>
            <a:r>
              <a:rPr lang="en-US" sz="2500" dirty="0">
                <a:latin typeface="Arial"/>
                <a:ea typeface="Calibri" panose="020F0502020204030204" pitchFamily="34" charset="0"/>
                <a:cs typeface="Arial"/>
              </a:rPr>
              <a:t>preference </a:t>
            </a:r>
            <a:r>
              <a:rPr lang="en-US" sz="2500" dirty="0">
                <a:solidFill>
                  <a:srgbClr val="000000"/>
                </a:solidFill>
                <a:effectLst/>
                <a:latin typeface="Arial"/>
                <a:ea typeface="Times New Roman" panose="02020603050405020304" pitchFamily="18" charset="0"/>
                <a:cs typeface="Arial"/>
              </a:rPr>
              <a:t>will address unmet need or gap in benefits/services</a:t>
            </a:r>
            <a:endParaRPr lang="en-US" sz="2500" dirty="0">
              <a:latin typeface="Arial"/>
              <a:ea typeface="Calibri" panose="020F0502020204030204" pitchFamily="34" charset="0"/>
              <a:cs typeface="Arial"/>
            </a:endParaRPr>
          </a:p>
          <a:p>
            <a:r>
              <a:rPr lang="en-US" sz="3000" u="sng" dirty="0">
                <a:solidFill>
                  <a:srgbClr val="000000"/>
                </a:solidFill>
                <a:latin typeface="Arial"/>
                <a:ea typeface="Calibri" panose="020F0502020204030204" pitchFamily="34" charset="0"/>
                <a:cs typeface="Arial"/>
              </a:rPr>
              <a:t>Inaccurate Preference Information</a:t>
            </a:r>
          </a:p>
          <a:p>
            <a:pPr lvl="1"/>
            <a:r>
              <a:rPr lang="en-US" sz="2500" dirty="0">
                <a:latin typeface="Arial"/>
                <a:ea typeface="Calibri" panose="020F0502020204030204" pitchFamily="34" charset="0"/>
                <a:cs typeface="Arial"/>
              </a:rPr>
              <a:t>PJ clearly establishes preferences but states there are none</a:t>
            </a:r>
          </a:p>
          <a:p>
            <a:r>
              <a:rPr lang="en-US" sz="3000" dirty="0">
                <a:latin typeface="Arial"/>
                <a:ea typeface="Calibri" panose="020F0502020204030204" pitchFamily="34" charset="0"/>
                <a:cs typeface="Arial"/>
              </a:rPr>
              <a:t>Compliance Tips</a:t>
            </a:r>
            <a:endParaRPr lang="en-US" dirty="0"/>
          </a:p>
          <a:p>
            <a:pPr lvl="1"/>
            <a:r>
              <a:rPr lang="en-US" sz="2600" dirty="0">
                <a:effectLst/>
                <a:ea typeface="Calibri" panose="020F0502020204030204" pitchFamily="34" charset="0"/>
              </a:rPr>
              <a:t>Recognize preferences to be applied in projects, project selection, or referral methods and disclose in plan</a:t>
            </a:r>
          </a:p>
          <a:p>
            <a:pPr lvl="1"/>
            <a:r>
              <a:rPr lang="en-US" sz="2600" dirty="0">
                <a:effectLst/>
                <a:latin typeface="Arial"/>
                <a:ea typeface="Calibri" panose="020F0502020204030204" pitchFamily="34" charset="0"/>
                <a:cs typeface="Arial"/>
              </a:rPr>
              <a:t>Consider whether a preferences would violate any fair housing, civil rights and nondiscrimination requirements</a:t>
            </a:r>
          </a:p>
          <a:p>
            <a:pPr marL="0" indent="0">
              <a:buNone/>
            </a:pPr>
            <a:r>
              <a:rPr lang="en-US" sz="3000" dirty="0">
                <a:solidFill>
                  <a:srgbClr val="000000"/>
                </a:solidFill>
                <a:effectLst/>
                <a:ea typeface="Times New Roman" panose="02020603050405020304" pitchFamily="18" charset="0"/>
              </a:rPr>
              <a:t>  </a:t>
            </a:r>
          </a:p>
          <a:p>
            <a:endParaRPr lang="en-US" sz="3000" dirty="0">
              <a:solidFill>
                <a:srgbClr val="000000"/>
              </a:solidFill>
              <a:ea typeface="Calibri" panose="020F0502020204030204" pitchFamily="34" charset="0"/>
            </a:endParaRPr>
          </a:p>
          <a:p>
            <a:endParaRPr lang="en-US" dirty="0">
              <a:effectLst/>
              <a:ea typeface="Calibri" panose="020F0502020204030204" pitchFamily="34" charset="0"/>
            </a:endParaRPr>
          </a:p>
        </p:txBody>
      </p:sp>
      <p:sp>
        <p:nvSpPr>
          <p:cNvPr id="3" name="Title 2">
            <a:extLst>
              <a:ext uri="{FF2B5EF4-FFF2-40B4-BE49-F238E27FC236}">
                <a16:creationId xmlns:a16="http://schemas.microsoft.com/office/drawing/2014/main" id="{0579A2EA-C1C8-4FED-8F11-F068883C1706}"/>
              </a:ext>
            </a:extLst>
          </p:cNvPr>
          <p:cNvSpPr>
            <a:spLocks noGrp="1"/>
          </p:cNvSpPr>
          <p:nvPr>
            <p:ph type="title"/>
          </p:nvPr>
        </p:nvSpPr>
        <p:spPr>
          <a:xfrm>
            <a:off x="609598" y="434861"/>
            <a:ext cx="10972804" cy="906525"/>
          </a:xfrm>
        </p:spPr>
        <p:txBody>
          <a:bodyPr>
            <a:normAutofit/>
          </a:bodyPr>
          <a:lstStyle/>
          <a:p>
            <a:r>
              <a:rPr lang="en-US" sz="4000" dirty="0">
                <a:latin typeface="Arial"/>
                <a:cs typeface="Arial"/>
              </a:rPr>
              <a:t>Preferences – Common Issues</a:t>
            </a:r>
            <a:endParaRPr lang="en-US" sz="4000" dirty="0"/>
          </a:p>
        </p:txBody>
      </p:sp>
    </p:spTree>
    <p:extLst>
      <p:ext uri="{BB962C8B-B14F-4D97-AF65-F5344CB8AC3E}">
        <p14:creationId xmlns:p14="http://schemas.microsoft.com/office/powerpoint/2010/main" val="21490219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32550D-0C58-44C9-AC77-5B5A3C3F7D97}"/>
              </a:ext>
            </a:extLst>
          </p:cNvPr>
          <p:cNvSpPr>
            <a:spLocks noGrp="1"/>
          </p:cNvSpPr>
          <p:nvPr>
            <p:ph idx="1"/>
          </p:nvPr>
        </p:nvSpPr>
        <p:spPr>
          <a:xfrm>
            <a:off x="359596" y="1762298"/>
            <a:ext cx="11222805" cy="4217262"/>
          </a:xfrm>
        </p:spPr>
        <p:txBody>
          <a:bodyPr>
            <a:normAutofit/>
          </a:bodyPr>
          <a:lstStyle/>
          <a:p>
            <a:r>
              <a:rPr lang="en-US" sz="2800" dirty="0"/>
              <a:t>PJs are not required to describe referral methods in plan</a:t>
            </a:r>
          </a:p>
          <a:p>
            <a:r>
              <a:rPr lang="en-US" sz="2800" dirty="0"/>
              <a:t>PJ may only use the CoC CE for direct referrals if the CE meets HOME-ARP requirements, including:</a:t>
            </a:r>
          </a:p>
          <a:p>
            <a:pPr lvl="1"/>
            <a:r>
              <a:rPr lang="en-US" sz="2300" dirty="0"/>
              <a:t>Expanding to accept all four QP and uses HOME-ARP definitions; and</a:t>
            </a:r>
          </a:p>
          <a:p>
            <a:pPr lvl="1"/>
            <a:r>
              <a:rPr lang="en-US" sz="2300" dirty="0"/>
              <a:t>Only using preferences and method(s) of prioritization adopted by the PJ.</a:t>
            </a:r>
          </a:p>
          <a:p>
            <a:r>
              <a:rPr lang="en-US" sz="2800" dirty="0">
                <a:effectLst/>
                <a:ea typeface="Calibri" panose="020F0502020204030204" pitchFamily="34" charset="0"/>
              </a:rPr>
              <a:t>The plan must specify any </a:t>
            </a:r>
            <a:r>
              <a:rPr lang="en-US" sz="2800" dirty="0">
                <a:ea typeface="Calibri" panose="020F0502020204030204" pitchFamily="34" charset="0"/>
              </a:rPr>
              <a:t>MOP</a:t>
            </a:r>
            <a:r>
              <a:rPr lang="en-US" sz="2800" dirty="0">
                <a:effectLst/>
                <a:ea typeface="Calibri" panose="020F0502020204030204" pitchFamily="34" charset="0"/>
              </a:rPr>
              <a:t> to be used for HOME-ARP, including those used by a CE.</a:t>
            </a:r>
          </a:p>
          <a:p>
            <a:r>
              <a:rPr lang="en-US" sz="2800" dirty="0"/>
              <a:t>Identifying CE as referral method without making clear it will be expanded/augmented is a red flag.</a:t>
            </a:r>
          </a:p>
        </p:txBody>
      </p:sp>
      <p:sp>
        <p:nvSpPr>
          <p:cNvPr id="3" name="Title 2">
            <a:extLst>
              <a:ext uri="{FF2B5EF4-FFF2-40B4-BE49-F238E27FC236}">
                <a16:creationId xmlns:a16="http://schemas.microsoft.com/office/drawing/2014/main" id="{74ADA563-1320-4496-9585-1A1A2CC7449F}"/>
              </a:ext>
            </a:extLst>
          </p:cNvPr>
          <p:cNvSpPr>
            <a:spLocks noGrp="1"/>
          </p:cNvSpPr>
          <p:nvPr>
            <p:ph type="title"/>
          </p:nvPr>
        </p:nvSpPr>
        <p:spPr/>
        <p:txBody>
          <a:bodyPr>
            <a:normAutofit/>
          </a:bodyPr>
          <a:lstStyle/>
          <a:p>
            <a:r>
              <a:rPr lang="en-US" sz="4000"/>
              <a:t>Referral Methods </a:t>
            </a:r>
          </a:p>
        </p:txBody>
      </p:sp>
    </p:spTree>
    <p:extLst>
      <p:ext uri="{BB962C8B-B14F-4D97-AF65-F5344CB8AC3E}">
        <p14:creationId xmlns:p14="http://schemas.microsoft.com/office/powerpoint/2010/main" val="8299923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7B8708-14D2-42FC-A8EE-689A7082AB55}"/>
              </a:ext>
            </a:extLst>
          </p:cNvPr>
          <p:cNvSpPr>
            <a:spLocks noGrp="1"/>
          </p:cNvSpPr>
          <p:nvPr>
            <p:ph idx="1"/>
          </p:nvPr>
        </p:nvSpPr>
        <p:spPr>
          <a:xfrm>
            <a:off x="609598" y="1762298"/>
            <a:ext cx="10972803" cy="4239007"/>
          </a:xfrm>
        </p:spPr>
        <p:txBody>
          <a:bodyPr>
            <a:normAutofit/>
          </a:bodyPr>
          <a:lstStyle/>
          <a:p>
            <a:r>
              <a:rPr lang="en-US" sz="2800" dirty="0"/>
              <a:t>The plan must describe whether a PJ will impose any limitations on eligibility for HOME-ARP rental housing or NCS projects.</a:t>
            </a:r>
          </a:p>
          <a:p>
            <a:pPr lvl="1"/>
            <a:r>
              <a:rPr lang="en-US" sz="2300" dirty="0"/>
              <a:t>Limitations not permitted for TBRA and Supportive Services</a:t>
            </a:r>
          </a:p>
          <a:p>
            <a:r>
              <a:rPr lang="en-US" sz="2800" dirty="0"/>
              <a:t>The plan must justify the limitation based on the PJ’s priority needs in its needs and gaps analysis.</a:t>
            </a:r>
          </a:p>
          <a:p>
            <a:r>
              <a:rPr lang="en-US" sz="2800" dirty="0"/>
              <a:t>If a limitation is identified, the plan must describe how the PJ will address the unmet need of QPs not included in the limitation.</a:t>
            </a:r>
          </a:p>
        </p:txBody>
      </p:sp>
      <p:sp>
        <p:nvSpPr>
          <p:cNvPr id="3" name="Title 2">
            <a:extLst>
              <a:ext uri="{FF2B5EF4-FFF2-40B4-BE49-F238E27FC236}">
                <a16:creationId xmlns:a16="http://schemas.microsoft.com/office/drawing/2014/main" id="{864B9A32-403E-4171-BDAB-577D2A52A25A}"/>
              </a:ext>
            </a:extLst>
          </p:cNvPr>
          <p:cNvSpPr>
            <a:spLocks noGrp="1"/>
          </p:cNvSpPr>
          <p:nvPr>
            <p:ph type="title"/>
          </p:nvPr>
        </p:nvSpPr>
        <p:spPr>
          <a:xfrm>
            <a:off x="609597" y="387128"/>
            <a:ext cx="11091171" cy="906525"/>
          </a:xfrm>
        </p:spPr>
        <p:txBody>
          <a:bodyPr>
            <a:normAutofit/>
          </a:bodyPr>
          <a:lstStyle/>
          <a:p>
            <a:r>
              <a:rPr lang="en-US"/>
              <a:t>Limitations in a HOME-ARP Rental or NCS Project</a:t>
            </a:r>
          </a:p>
        </p:txBody>
      </p:sp>
    </p:spTree>
    <p:extLst>
      <p:ext uri="{BB962C8B-B14F-4D97-AF65-F5344CB8AC3E}">
        <p14:creationId xmlns:p14="http://schemas.microsoft.com/office/powerpoint/2010/main" val="34040380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9C7299-61CE-4D60-B145-6FDBF8F74CE5}"/>
              </a:ext>
            </a:extLst>
          </p:cNvPr>
          <p:cNvSpPr>
            <a:spLocks noGrp="1"/>
          </p:cNvSpPr>
          <p:nvPr>
            <p:ph idx="1"/>
          </p:nvPr>
        </p:nvSpPr>
        <p:spPr>
          <a:xfrm>
            <a:off x="349322" y="1762298"/>
            <a:ext cx="11233080" cy="4239007"/>
          </a:xfrm>
        </p:spPr>
        <p:txBody>
          <a:bodyPr>
            <a:normAutofit fontScale="92500" lnSpcReduction="10000"/>
          </a:bodyPr>
          <a:lstStyle/>
          <a:p>
            <a:r>
              <a:rPr lang="en-US" sz="3000" u="sng" dirty="0"/>
              <a:t>Impermissible Limitations</a:t>
            </a:r>
            <a:r>
              <a:rPr lang="en-US" sz="3000" dirty="0"/>
              <a:t>:</a:t>
            </a:r>
          </a:p>
          <a:p>
            <a:pPr lvl="1"/>
            <a:r>
              <a:rPr lang="en-US" sz="2600" dirty="0"/>
              <a:t>Limitations that violate Fair Housing or Civil Rights laws and regulations</a:t>
            </a:r>
          </a:p>
          <a:p>
            <a:pPr lvl="1"/>
            <a:r>
              <a:rPr lang="en-US" sz="2600" dirty="0"/>
              <a:t>Limitations that result in any of the four QP being excluded from its overall HOME-ARP program</a:t>
            </a:r>
          </a:p>
          <a:p>
            <a:pPr lvl="2"/>
            <a:r>
              <a:rPr lang="en-US" sz="2600" dirty="0"/>
              <a:t>A PJ that imposes a limitation must fund other HOME-ARP activities or projects that provide access to the QPs not included in the limitation.</a:t>
            </a:r>
          </a:p>
          <a:p>
            <a:pPr lvl="2"/>
            <a:r>
              <a:rPr lang="en-US" sz="2600" dirty="0"/>
              <a:t>A PJ undertaking only one HOME-ARP project or activity may not impose a limitation because doing so would violate the statute.</a:t>
            </a:r>
          </a:p>
          <a:p>
            <a:r>
              <a:rPr lang="en-US" sz="3000" u="sng" dirty="0"/>
              <a:t>Best Practices</a:t>
            </a:r>
            <a:r>
              <a:rPr lang="en-US" sz="3000" dirty="0"/>
              <a:t>: </a:t>
            </a:r>
          </a:p>
          <a:p>
            <a:pPr lvl="1"/>
            <a:r>
              <a:rPr lang="en-US" sz="2500" dirty="0"/>
              <a:t>Do not impose a limitation if a preference would accomplish the PJ’s goal.</a:t>
            </a:r>
          </a:p>
          <a:p>
            <a:pPr lvl="1"/>
            <a:r>
              <a:rPr lang="en-US" sz="2500" dirty="0"/>
              <a:t>Consult with the local HUD FHEO Division before imposing any preference that might violate fair housing or civil rights laws.</a:t>
            </a:r>
          </a:p>
          <a:p>
            <a:endParaRPr lang="en-US" sz="2800" dirty="0"/>
          </a:p>
        </p:txBody>
      </p:sp>
      <p:sp>
        <p:nvSpPr>
          <p:cNvPr id="3" name="Title 2">
            <a:extLst>
              <a:ext uri="{FF2B5EF4-FFF2-40B4-BE49-F238E27FC236}">
                <a16:creationId xmlns:a16="http://schemas.microsoft.com/office/drawing/2014/main" id="{33EDD3EE-D581-4152-B929-482CC217AF41}"/>
              </a:ext>
            </a:extLst>
          </p:cNvPr>
          <p:cNvSpPr>
            <a:spLocks noGrp="1"/>
          </p:cNvSpPr>
          <p:nvPr>
            <p:ph type="title"/>
          </p:nvPr>
        </p:nvSpPr>
        <p:spPr/>
        <p:txBody>
          <a:bodyPr>
            <a:normAutofit/>
          </a:bodyPr>
          <a:lstStyle/>
          <a:p>
            <a:r>
              <a:rPr lang="en-US" sz="4000"/>
              <a:t>Limitations – Compliance Tips</a:t>
            </a:r>
          </a:p>
        </p:txBody>
      </p:sp>
    </p:spTree>
    <p:extLst>
      <p:ext uri="{BB962C8B-B14F-4D97-AF65-F5344CB8AC3E}">
        <p14:creationId xmlns:p14="http://schemas.microsoft.com/office/powerpoint/2010/main" val="22455200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0E34D1-88F2-4B76-B5D1-55BE9F649497}"/>
              </a:ext>
            </a:extLst>
          </p:cNvPr>
          <p:cNvSpPr>
            <a:spLocks noGrp="1"/>
          </p:cNvSpPr>
          <p:nvPr>
            <p:ph idx="1"/>
          </p:nvPr>
        </p:nvSpPr>
        <p:spPr/>
        <p:txBody>
          <a:bodyPr>
            <a:normAutofit fontScale="92500" lnSpcReduction="20000"/>
          </a:bodyPr>
          <a:lstStyle/>
          <a:p>
            <a:r>
              <a:rPr lang="en-US" sz="2400" dirty="0">
                <a:hlinkClick r:id="rId2"/>
              </a:rPr>
              <a:t>HOME-ARP Implementation Notice CPD 21-10</a:t>
            </a:r>
            <a:endParaRPr lang="en-US" sz="2400" dirty="0"/>
          </a:p>
          <a:p>
            <a:r>
              <a:rPr lang="en-US" sz="2400" dirty="0">
                <a:hlinkClick r:id="rId3"/>
              </a:rPr>
              <a:t>HOME-ARP Implementation Notice Appendix</a:t>
            </a:r>
            <a:endParaRPr lang="en-US" sz="2400" dirty="0"/>
          </a:p>
          <a:p>
            <a:r>
              <a:rPr lang="en-US" sz="2400" dirty="0">
                <a:hlinkClick r:id="rId4"/>
              </a:rPr>
              <a:t>HOME-ARP Policy Brief – Preferences, Methods of Prioritization, and Limitations</a:t>
            </a:r>
            <a:endParaRPr lang="en-US" sz="2400" dirty="0"/>
          </a:p>
          <a:p>
            <a:r>
              <a:rPr lang="en-US" sz="2400" dirty="0">
                <a:hlinkClick r:id="rId5"/>
              </a:rPr>
              <a:t>Tips for using the HOME-ARP Allocation Plan Template</a:t>
            </a:r>
            <a:endParaRPr lang="en-US" sz="2400" dirty="0"/>
          </a:p>
          <a:p>
            <a:r>
              <a:rPr lang="en-US" sz="2400" dirty="0">
                <a:hlinkClick r:id="rId6"/>
              </a:rPr>
              <a:t>HOME-ARP Allocation Plan Template </a:t>
            </a:r>
            <a:endParaRPr lang="en-US" sz="2400" dirty="0"/>
          </a:p>
          <a:p>
            <a:r>
              <a:rPr lang="en-US" sz="2400" dirty="0">
                <a:hlinkClick r:id="rId7"/>
              </a:rPr>
              <a:t>HOME-ARP FAQ</a:t>
            </a:r>
            <a:endParaRPr lang="en-US" sz="2400" dirty="0"/>
          </a:p>
          <a:p>
            <a:r>
              <a:rPr lang="en-US" sz="2400" dirty="0"/>
              <a:t>Training</a:t>
            </a:r>
          </a:p>
          <a:p>
            <a:pPr lvl="1"/>
            <a:r>
              <a:rPr lang="en-US" sz="1800" dirty="0">
                <a:hlinkClick r:id="rId8"/>
              </a:rPr>
              <a:t>HOME-ARP Notice Review Webinar Series – Fall 2021</a:t>
            </a:r>
            <a:endParaRPr lang="en-US" sz="1800" dirty="0"/>
          </a:p>
          <a:p>
            <a:pPr lvl="1"/>
            <a:r>
              <a:rPr lang="en-US" sz="1800" dirty="0">
                <a:hlinkClick r:id="rId9"/>
              </a:rPr>
              <a:t>HOME-ARP Planning Process Webinar – November 17, 2021</a:t>
            </a:r>
            <a:endParaRPr lang="en-US" sz="1800" dirty="0"/>
          </a:p>
          <a:p>
            <a:r>
              <a:rPr lang="en-US" sz="2400" dirty="0"/>
              <a:t>Field Office CPD Rep. or </a:t>
            </a:r>
            <a:r>
              <a:rPr lang="en-US" sz="2400" dirty="0">
                <a:hlinkClick r:id="rId10"/>
              </a:rPr>
              <a:t>HOMEARP@hud.gov</a:t>
            </a:r>
            <a:endParaRPr lang="en-US" sz="2400" dirty="0"/>
          </a:p>
          <a:p>
            <a:r>
              <a:rPr lang="en-US" sz="2400" dirty="0">
                <a:hlinkClick r:id="rId11"/>
              </a:rPr>
              <a:t>HOME-ARP Ask A Question</a:t>
            </a:r>
            <a:r>
              <a:rPr lang="en-US" sz="2400" dirty="0"/>
              <a:t> portal – for allocation plan questions</a:t>
            </a:r>
          </a:p>
          <a:p>
            <a:endParaRPr lang="en-US" sz="2400" dirty="0"/>
          </a:p>
          <a:p>
            <a:pPr lvl="1"/>
            <a:endParaRPr lang="en-US" sz="1800" dirty="0"/>
          </a:p>
          <a:p>
            <a:endParaRPr lang="en-US" dirty="0"/>
          </a:p>
          <a:p>
            <a:endParaRPr lang="en-US" dirty="0"/>
          </a:p>
          <a:p>
            <a:endParaRPr lang="en-US" dirty="0"/>
          </a:p>
        </p:txBody>
      </p:sp>
      <p:sp>
        <p:nvSpPr>
          <p:cNvPr id="3" name="Title 2">
            <a:extLst>
              <a:ext uri="{FF2B5EF4-FFF2-40B4-BE49-F238E27FC236}">
                <a16:creationId xmlns:a16="http://schemas.microsoft.com/office/drawing/2014/main" id="{45B5112C-0B58-4565-80E0-01A5AE822208}"/>
              </a:ext>
            </a:extLst>
          </p:cNvPr>
          <p:cNvSpPr>
            <a:spLocks noGrp="1"/>
          </p:cNvSpPr>
          <p:nvPr>
            <p:ph type="title"/>
          </p:nvPr>
        </p:nvSpPr>
        <p:spPr/>
        <p:txBody>
          <a:bodyPr>
            <a:normAutofit/>
          </a:bodyPr>
          <a:lstStyle/>
          <a:p>
            <a:r>
              <a:rPr lang="en-US" sz="4000"/>
              <a:t>Resources</a:t>
            </a:r>
          </a:p>
        </p:txBody>
      </p:sp>
    </p:spTree>
    <p:extLst>
      <p:ext uri="{BB962C8B-B14F-4D97-AF65-F5344CB8AC3E}">
        <p14:creationId xmlns:p14="http://schemas.microsoft.com/office/powerpoint/2010/main" val="4571988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3F299-CE19-4B58-BE80-62511456AC2A}"/>
              </a:ext>
            </a:extLst>
          </p:cNvPr>
          <p:cNvSpPr>
            <a:spLocks noGrp="1"/>
          </p:cNvSpPr>
          <p:nvPr>
            <p:ph type="ctrTitle"/>
          </p:nvPr>
        </p:nvSpPr>
        <p:spPr/>
        <p:txBody>
          <a:bodyPr/>
          <a:lstStyle/>
          <a:p>
            <a:r>
              <a:rPr lang="en-US"/>
              <a:t>Questions?</a:t>
            </a:r>
          </a:p>
        </p:txBody>
      </p:sp>
    </p:spTree>
    <p:extLst>
      <p:ext uri="{BB962C8B-B14F-4D97-AF65-F5344CB8AC3E}">
        <p14:creationId xmlns:p14="http://schemas.microsoft.com/office/powerpoint/2010/main" val="1336085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054D1EF-DF35-4F9E-9326-FF85A08C9DD5}"/>
              </a:ext>
            </a:extLst>
          </p:cNvPr>
          <p:cNvSpPr>
            <a:spLocks noGrp="1"/>
          </p:cNvSpPr>
          <p:nvPr>
            <p:ph idx="1"/>
          </p:nvPr>
        </p:nvSpPr>
        <p:spPr>
          <a:xfrm>
            <a:off x="609598" y="1762298"/>
            <a:ext cx="10972803" cy="4895356"/>
          </a:xfrm>
        </p:spPr>
        <p:txBody>
          <a:bodyPr>
            <a:normAutofit/>
          </a:bodyPr>
          <a:lstStyle/>
          <a:p>
            <a:pPr marL="0" indent="0" algn="l" rtl="0" fontAlgn="base">
              <a:buNone/>
            </a:pPr>
            <a:r>
              <a:rPr lang="en-US" sz="2800" b="0" i="0" u="sng" dirty="0">
                <a:solidFill>
                  <a:srgbClr val="000000"/>
                </a:solidFill>
                <a:effectLst/>
                <a:latin typeface="Arial" panose="020B0604020202020204" pitchFamily="34" charset="0"/>
              </a:rPr>
              <a:t>Other Families Requiring Services or Housing Assistance to Prevent Homelessness</a:t>
            </a:r>
            <a:r>
              <a:rPr lang="en-US" sz="2800" b="0" i="0" u="none" strike="noStrike" dirty="0">
                <a:solidFill>
                  <a:srgbClr val="000000"/>
                </a:solidFill>
                <a:effectLst/>
                <a:latin typeface="Arial" panose="020B0604020202020204" pitchFamily="34" charset="0"/>
              </a:rPr>
              <a:t>:  </a:t>
            </a:r>
          </a:p>
          <a:p>
            <a:pPr marL="0" indent="0" algn="l" rtl="0" fontAlgn="base">
              <a:buNone/>
            </a:pPr>
            <a:r>
              <a:rPr lang="en-US" sz="2600" b="0" i="0" u="none" strike="noStrike" dirty="0">
                <a:solidFill>
                  <a:srgbClr val="000000"/>
                </a:solidFill>
                <a:effectLst/>
                <a:latin typeface="Arial" panose="020B0604020202020204" pitchFamily="34" charset="0"/>
              </a:rPr>
              <a:t>Households (i.e., individuals and families) </a:t>
            </a:r>
            <a:r>
              <a:rPr lang="en-US" sz="2600" b="0" i="0" dirty="0">
                <a:solidFill>
                  <a:srgbClr val="000000"/>
                </a:solidFill>
                <a:effectLst/>
                <a:latin typeface="Arial" panose="020B0604020202020204" pitchFamily="34" charset="0"/>
              </a:rPr>
              <a:t>​who:</a:t>
            </a:r>
          </a:p>
          <a:p>
            <a:pPr lvl="1" fontAlgn="base"/>
            <a:r>
              <a:rPr lang="en-US" sz="2600" b="0" i="0" u="none" strike="noStrike" dirty="0">
                <a:solidFill>
                  <a:srgbClr val="000000"/>
                </a:solidFill>
                <a:effectLst/>
                <a:latin typeface="Arial" panose="020B0604020202020204" pitchFamily="34" charset="0"/>
              </a:rPr>
              <a:t>have previously been qualified as “homeless” as defined in 24 CFR 91.5</a:t>
            </a:r>
            <a:r>
              <a:rPr lang="en-US" sz="2600" b="0" i="0" dirty="0">
                <a:solidFill>
                  <a:srgbClr val="000000"/>
                </a:solidFill>
                <a:effectLst/>
                <a:latin typeface="Arial" panose="020B0604020202020204" pitchFamily="34" charset="0"/>
              </a:rPr>
              <a:t>​;</a:t>
            </a:r>
          </a:p>
          <a:p>
            <a:pPr lvl="1" fontAlgn="base"/>
            <a:r>
              <a:rPr lang="en-US" sz="2600" b="0" i="0" u="none" strike="noStrike" dirty="0">
                <a:solidFill>
                  <a:srgbClr val="000000"/>
                </a:solidFill>
                <a:effectLst/>
                <a:latin typeface="Arial" panose="020B0604020202020204" pitchFamily="34" charset="0"/>
              </a:rPr>
              <a:t>are currently housed due to temporary or emergency assistance, including financial assistance, services, temporary rental assistance or some type of other assistance to allow the household to be housed; and </a:t>
            </a:r>
            <a:r>
              <a:rPr lang="en-US" sz="2600" b="0" i="0" dirty="0">
                <a:solidFill>
                  <a:srgbClr val="000000"/>
                </a:solidFill>
                <a:effectLst/>
                <a:latin typeface="Arial" panose="020B0604020202020204" pitchFamily="34" charset="0"/>
              </a:rPr>
              <a:t>​</a:t>
            </a:r>
          </a:p>
          <a:p>
            <a:pPr lvl="1" fontAlgn="base"/>
            <a:r>
              <a:rPr lang="en-US" sz="2600" b="0" i="0" u="none" strike="noStrike" dirty="0">
                <a:solidFill>
                  <a:srgbClr val="000000"/>
                </a:solidFill>
                <a:effectLst/>
                <a:latin typeface="Arial" panose="020B0604020202020204" pitchFamily="34" charset="0"/>
              </a:rPr>
              <a:t>need additional housing assistance or supportive services to avoid a return to homelessness.</a:t>
            </a:r>
            <a:r>
              <a:rPr lang="en-US" sz="2600" b="0" i="0" dirty="0">
                <a:solidFill>
                  <a:srgbClr val="000000"/>
                </a:solidFill>
                <a:effectLst/>
                <a:latin typeface="Arial" panose="020B0604020202020204" pitchFamily="34" charset="0"/>
              </a:rPr>
              <a:t>​</a:t>
            </a:r>
          </a:p>
          <a:p>
            <a:pPr marL="0" indent="0">
              <a:buNone/>
            </a:pPr>
            <a:endParaRPr lang="en-US" dirty="0"/>
          </a:p>
        </p:txBody>
      </p:sp>
      <p:sp>
        <p:nvSpPr>
          <p:cNvPr id="3" name="Title 2">
            <a:extLst>
              <a:ext uri="{FF2B5EF4-FFF2-40B4-BE49-F238E27FC236}">
                <a16:creationId xmlns:a16="http://schemas.microsoft.com/office/drawing/2014/main" id="{F69C5AED-9D75-4227-A31D-C4F71999EFCF}"/>
              </a:ext>
            </a:extLst>
          </p:cNvPr>
          <p:cNvSpPr>
            <a:spLocks noGrp="1"/>
          </p:cNvSpPr>
          <p:nvPr>
            <p:ph type="title"/>
          </p:nvPr>
        </p:nvSpPr>
        <p:spPr/>
        <p:txBody>
          <a:bodyPr>
            <a:normAutofit/>
          </a:bodyPr>
          <a:lstStyle/>
          <a:p>
            <a:r>
              <a:rPr lang="en-US" dirty="0"/>
              <a:t>QP – Other Populations (1 of 2)</a:t>
            </a:r>
          </a:p>
        </p:txBody>
      </p:sp>
    </p:spTree>
    <p:extLst>
      <p:ext uri="{BB962C8B-B14F-4D97-AF65-F5344CB8AC3E}">
        <p14:creationId xmlns:p14="http://schemas.microsoft.com/office/powerpoint/2010/main" val="1168594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054D1EF-DF35-4F9E-9326-FF85A08C9DD5}"/>
              </a:ext>
            </a:extLst>
          </p:cNvPr>
          <p:cNvSpPr>
            <a:spLocks noGrp="1"/>
          </p:cNvSpPr>
          <p:nvPr>
            <p:ph idx="1"/>
          </p:nvPr>
        </p:nvSpPr>
        <p:spPr>
          <a:xfrm>
            <a:off x="609598" y="1782846"/>
            <a:ext cx="11236505" cy="4114719"/>
          </a:xfrm>
        </p:spPr>
        <p:txBody>
          <a:bodyPr>
            <a:normAutofit/>
          </a:bodyPr>
          <a:lstStyle/>
          <a:p>
            <a:pPr marL="0" indent="0" algn="l" rtl="0" fontAlgn="base">
              <a:buNone/>
            </a:pPr>
            <a:r>
              <a:rPr lang="en-US" sz="2800" b="0" i="0" u="sng" dirty="0">
                <a:solidFill>
                  <a:srgbClr val="121212"/>
                </a:solidFill>
                <a:effectLst/>
                <a:latin typeface="Arial" panose="020B0604020202020204" pitchFamily="34" charset="0"/>
              </a:rPr>
              <a:t>At Greatest Risk of Housing Instability</a:t>
            </a:r>
            <a:r>
              <a:rPr lang="en-US" sz="2800" b="0" i="0" dirty="0">
                <a:solidFill>
                  <a:srgbClr val="121212"/>
                </a:solidFill>
                <a:effectLst/>
                <a:latin typeface="Arial" panose="020B0604020202020204" pitchFamily="34" charset="0"/>
              </a:rPr>
              <a:t> </a:t>
            </a:r>
            <a:r>
              <a:rPr lang="en-US" sz="2800" b="0" i="0" u="none" strike="noStrike" dirty="0">
                <a:solidFill>
                  <a:srgbClr val="121212"/>
                </a:solidFill>
                <a:effectLst/>
                <a:latin typeface="Arial" panose="020B0604020202020204" pitchFamily="34" charset="0"/>
              </a:rPr>
              <a:t>means a household that has:</a:t>
            </a:r>
            <a:r>
              <a:rPr lang="en-US" sz="2800" b="0" i="0" dirty="0">
                <a:solidFill>
                  <a:srgbClr val="000000"/>
                </a:solidFill>
                <a:effectLst/>
                <a:latin typeface="Arial" panose="020B0604020202020204" pitchFamily="34" charset="0"/>
              </a:rPr>
              <a:t>​</a:t>
            </a:r>
            <a:endParaRPr lang="en-US" sz="2800" b="0" i="0" dirty="0">
              <a:solidFill>
                <a:srgbClr val="000000"/>
              </a:solidFill>
              <a:effectLst/>
              <a:latin typeface="Segoe UI" panose="020B0502040204020203" pitchFamily="34" charset="0"/>
            </a:endParaRPr>
          </a:p>
          <a:p>
            <a:pPr fontAlgn="base"/>
            <a:r>
              <a:rPr lang="en-US" sz="2600" b="0" i="0" u="none" strike="noStrike" dirty="0">
                <a:solidFill>
                  <a:srgbClr val="121212"/>
                </a:solidFill>
                <a:effectLst/>
                <a:latin typeface="Arial" panose="020B0604020202020204" pitchFamily="34" charset="0"/>
              </a:rPr>
              <a:t>Annual income ≤ 30% of area median income </a:t>
            </a:r>
            <a:r>
              <a:rPr lang="en-US" sz="2600" b="1" i="0" u="sng" dirty="0">
                <a:solidFill>
                  <a:srgbClr val="121212"/>
                </a:solidFill>
                <a:effectLst/>
                <a:latin typeface="Arial" panose="020B0604020202020204" pitchFamily="34" charset="0"/>
              </a:rPr>
              <a:t>and</a:t>
            </a:r>
            <a:r>
              <a:rPr lang="en-US" sz="2600" b="0" i="0" u="none" strike="noStrike" dirty="0">
                <a:solidFill>
                  <a:srgbClr val="121212"/>
                </a:solidFill>
                <a:effectLst/>
                <a:latin typeface="Arial" panose="020B0604020202020204" pitchFamily="34" charset="0"/>
              </a:rPr>
              <a:t> is experiencing severe cost burden (paying &gt; 50% of monthly household income toward housing costs); </a:t>
            </a:r>
            <a:r>
              <a:rPr lang="en-US" sz="2600" b="0" i="0" dirty="0">
                <a:solidFill>
                  <a:srgbClr val="000000"/>
                </a:solidFill>
                <a:effectLst/>
                <a:latin typeface="Arial" panose="020B0604020202020204" pitchFamily="34" charset="0"/>
              </a:rPr>
              <a:t>​</a:t>
            </a:r>
            <a:r>
              <a:rPr lang="en-US" sz="2600" b="0" i="0" u="none" strike="noStrike" dirty="0">
                <a:solidFill>
                  <a:srgbClr val="121212"/>
                </a:solidFill>
                <a:effectLst/>
                <a:latin typeface="Arial" panose="020B0604020202020204" pitchFamily="34" charset="0"/>
              </a:rPr>
              <a:t>  </a:t>
            </a:r>
          </a:p>
          <a:p>
            <a:pPr marL="0" indent="0" fontAlgn="base">
              <a:buNone/>
            </a:pPr>
            <a:r>
              <a:rPr lang="en-US" sz="2600" dirty="0"/>
              <a:t>					</a:t>
            </a:r>
            <a:r>
              <a:rPr lang="en-US" sz="2600" b="0" i="0" dirty="0">
                <a:solidFill>
                  <a:srgbClr val="000000"/>
                </a:solidFill>
                <a:effectLst/>
                <a:latin typeface="Arial" panose="020B0604020202020204" pitchFamily="34" charset="0"/>
              </a:rPr>
              <a:t>​</a:t>
            </a:r>
            <a:r>
              <a:rPr lang="en-US" sz="2600" b="1" i="0" u="none" strike="noStrike" dirty="0">
                <a:solidFill>
                  <a:srgbClr val="121212"/>
                </a:solidFill>
                <a:effectLst/>
                <a:latin typeface="Arial" panose="020B0604020202020204" pitchFamily="34" charset="0"/>
              </a:rPr>
              <a:t>OR</a:t>
            </a:r>
            <a:r>
              <a:rPr lang="en-US" sz="2600" b="0" i="0" dirty="0">
                <a:solidFill>
                  <a:srgbClr val="000000"/>
                </a:solidFill>
                <a:effectLst/>
                <a:latin typeface="Arial" panose="020B0604020202020204" pitchFamily="34" charset="0"/>
              </a:rPr>
              <a:t>​</a:t>
            </a:r>
            <a:endParaRPr lang="en-US" sz="2600" b="0" i="0" dirty="0">
              <a:solidFill>
                <a:srgbClr val="000000"/>
              </a:solidFill>
              <a:effectLst/>
              <a:latin typeface="Segoe UI" panose="020B0502040204020203" pitchFamily="34" charset="0"/>
            </a:endParaRPr>
          </a:p>
          <a:p>
            <a:pPr algn="l" rtl="0" fontAlgn="base"/>
            <a:r>
              <a:rPr lang="en-US" sz="2600" b="0" i="0" u="none" strike="noStrike" dirty="0">
                <a:solidFill>
                  <a:srgbClr val="121212"/>
                </a:solidFill>
                <a:effectLst/>
                <a:latin typeface="Arial" panose="020B0604020202020204" pitchFamily="34" charset="0"/>
              </a:rPr>
              <a:t>Annual income ≤ 50% of area median income </a:t>
            </a:r>
            <a:r>
              <a:rPr lang="en-US" sz="2600" b="1" i="0" u="sng" dirty="0">
                <a:solidFill>
                  <a:srgbClr val="121212"/>
                </a:solidFill>
                <a:effectLst/>
                <a:latin typeface="Arial" panose="020B0604020202020204" pitchFamily="34" charset="0"/>
              </a:rPr>
              <a:t>and</a:t>
            </a:r>
            <a:r>
              <a:rPr lang="en-US" sz="2600" b="0" i="0" u="none" strike="noStrike" dirty="0">
                <a:solidFill>
                  <a:srgbClr val="121212"/>
                </a:solidFill>
                <a:effectLst/>
                <a:latin typeface="Arial" panose="020B0604020202020204" pitchFamily="34" charset="0"/>
              </a:rPr>
              <a:t> meets one of the conditions in paragraph (iii) of “At risk of homelessness” definition at §91.5</a:t>
            </a:r>
            <a:r>
              <a:rPr lang="en-US" sz="2600" b="0" i="0" dirty="0">
                <a:solidFill>
                  <a:srgbClr val="000000"/>
                </a:solidFill>
                <a:effectLst/>
                <a:latin typeface="Arial" panose="020B0604020202020204" pitchFamily="34" charset="0"/>
              </a:rPr>
              <a:t>​</a:t>
            </a:r>
            <a:endParaRPr lang="en-US" sz="2600" b="0" i="0" dirty="0">
              <a:solidFill>
                <a:srgbClr val="000000"/>
              </a:solidFill>
              <a:effectLst/>
              <a:latin typeface="Segoe UI" panose="020B0502040204020203" pitchFamily="34" charset="0"/>
            </a:endParaRPr>
          </a:p>
          <a:p>
            <a:pPr marL="0" indent="0">
              <a:buNone/>
            </a:pPr>
            <a:endParaRPr lang="en-US" dirty="0"/>
          </a:p>
        </p:txBody>
      </p:sp>
      <p:sp>
        <p:nvSpPr>
          <p:cNvPr id="3" name="Title 2">
            <a:extLst>
              <a:ext uri="{FF2B5EF4-FFF2-40B4-BE49-F238E27FC236}">
                <a16:creationId xmlns:a16="http://schemas.microsoft.com/office/drawing/2014/main" id="{F69C5AED-9D75-4227-A31D-C4F71999EFCF}"/>
              </a:ext>
            </a:extLst>
          </p:cNvPr>
          <p:cNvSpPr>
            <a:spLocks noGrp="1"/>
          </p:cNvSpPr>
          <p:nvPr>
            <p:ph type="title"/>
          </p:nvPr>
        </p:nvSpPr>
        <p:spPr/>
        <p:txBody>
          <a:bodyPr>
            <a:normAutofit/>
          </a:bodyPr>
          <a:lstStyle/>
          <a:p>
            <a:r>
              <a:rPr lang="en-US"/>
              <a:t>QP – Other Populations (2 of 2)</a:t>
            </a:r>
          </a:p>
        </p:txBody>
      </p:sp>
    </p:spTree>
    <p:extLst>
      <p:ext uri="{BB962C8B-B14F-4D97-AF65-F5344CB8AC3E}">
        <p14:creationId xmlns:p14="http://schemas.microsoft.com/office/powerpoint/2010/main" val="3718872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054D1EF-DF35-4F9E-9326-FF85A08C9DD5}"/>
              </a:ext>
            </a:extLst>
          </p:cNvPr>
          <p:cNvSpPr>
            <a:spLocks noGrp="1"/>
          </p:cNvSpPr>
          <p:nvPr>
            <p:ph idx="1"/>
          </p:nvPr>
        </p:nvSpPr>
        <p:spPr>
          <a:xfrm>
            <a:off x="349321" y="1643865"/>
            <a:ext cx="11661169" cy="4428161"/>
          </a:xfrm>
        </p:spPr>
        <p:txBody>
          <a:bodyPr>
            <a:normAutofit/>
          </a:bodyPr>
          <a:lstStyle/>
          <a:p>
            <a:r>
              <a:rPr lang="en-US" sz="2800" dirty="0"/>
              <a:t>Congress intended that all four QPs be served by HOME-ARP</a:t>
            </a:r>
          </a:p>
          <a:p>
            <a:pPr lvl="1"/>
            <a:r>
              <a:rPr lang="en-US" sz="2400" dirty="0"/>
              <a:t>PJs must provide all QPs with access to its HOME-ARP program</a:t>
            </a:r>
          </a:p>
          <a:p>
            <a:pPr lvl="1"/>
            <a:r>
              <a:rPr lang="en-US" sz="2400" dirty="0"/>
              <a:t>This means that all four QPs must be eligible to apply for/be referred to HOME-ARP projects and activities</a:t>
            </a:r>
          </a:p>
          <a:p>
            <a:pPr lvl="1"/>
            <a:r>
              <a:rPr lang="en-US" sz="2400" dirty="0"/>
              <a:t>Implementation of preferences may not exclude or remove eligibility of any QP from its HOME-ARP program</a:t>
            </a:r>
          </a:p>
          <a:p>
            <a:r>
              <a:rPr lang="en-US" sz="2800" dirty="0"/>
              <a:t>PJs must design and administer its HOME-ARP program to ensure that all QPs have access to their programs</a:t>
            </a:r>
          </a:p>
          <a:p>
            <a:pPr lvl="1"/>
            <a:r>
              <a:rPr lang="en-US" sz="2400" dirty="0"/>
              <a:t>Allocation plan must address needs &amp; housing/shelter/service gaps of each QP</a:t>
            </a:r>
          </a:p>
          <a:p>
            <a:pPr lvl="1"/>
            <a:r>
              <a:rPr lang="en-US" sz="2400" dirty="0"/>
              <a:t>Preferences must be identified in allocation plan</a:t>
            </a:r>
          </a:p>
          <a:p>
            <a:pPr lvl="1"/>
            <a:endParaRPr lang="en-US" sz="2300" dirty="0"/>
          </a:p>
          <a:p>
            <a:pPr marL="457200" lvl="1" indent="0">
              <a:buNone/>
            </a:pPr>
            <a:endParaRPr lang="en-US" sz="2400" dirty="0"/>
          </a:p>
          <a:p>
            <a:pPr lvl="1"/>
            <a:endParaRPr lang="en-US" sz="2400" dirty="0"/>
          </a:p>
        </p:txBody>
      </p:sp>
      <p:sp>
        <p:nvSpPr>
          <p:cNvPr id="3" name="Title 2">
            <a:extLst>
              <a:ext uri="{FF2B5EF4-FFF2-40B4-BE49-F238E27FC236}">
                <a16:creationId xmlns:a16="http://schemas.microsoft.com/office/drawing/2014/main" id="{F69C5AED-9D75-4227-A31D-C4F71999EFCF}"/>
              </a:ext>
            </a:extLst>
          </p:cNvPr>
          <p:cNvSpPr>
            <a:spLocks noGrp="1"/>
          </p:cNvSpPr>
          <p:nvPr>
            <p:ph type="title"/>
          </p:nvPr>
        </p:nvSpPr>
        <p:spPr/>
        <p:txBody>
          <a:bodyPr/>
          <a:lstStyle/>
          <a:p>
            <a:r>
              <a:rPr lang="en-US"/>
              <a:t>Assisting Qualifying Populations</a:t>
            </a:r>
          </a:p>
        </p:txBody>
      </p:sp>
    </p:spTree>
    <p:extLst>
      <p:ext uri="{BB962C8B-B14F-4D97-AF65-F5344CB8AC3E}">
        <p14:creationId xmlns:p14="http://schemas.microsoft.com/office/powerpoint/2010/main" val="2222481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FC2F6-AE32-9648-A348-58AC2EBA97E3}"/>
              </a:ext>
            </a:extLst>
          </p:cNvPr>
          <p:cNvSpPr>
            <a:spLocks noGrp="1"/>
          </p:cNvSpPr>
          <p:nvPr>
            <p:ph type="ctrTitle"/>
          </p:nvPr>
        </p:nvSpPr>
        <p:spPr>
          <a:xfrm>
            <a:off x="533727" y="4726113"/>
            <a:ext cx="9937944" cy="1643866"/>
          </a:xfrm>
        </p:spPr>
        <p:txBody>
          <a:bodyPr/>
          <a:lstStyle/>
          <a:p>
            <a:r>
              <a:rPr lang="en-US" sz="3600"/>
              <a:t>Preferences, Methods of Prioritization, and Limitations in HOME-ARP</a:t>
            </a:r>
          </a:p>
        </p:txBody>
      </p:sp>
    </p:spTree>
    <p:extLst>
      <p:ext uri="{BB962C8B-B14F-4D97-AF65-F5344CB8AC3E}">
        <p14:creationId xmlns:p14="http://schemas.microsoft.com/office/powerpoint/2010/main" val="3589562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6DD3A9F-00B9-4B33-808A-ABC8A1F88819}"/>
              </a:ext>
            </a:extLst>
          </p:cNvPr>
          <p:cNvSpPr>
            <a:spLocks noGrp="1"/>
          </p:cNvSpPr>
          <p:nvPr>
            <p:ph idx="1"/>
          </p:nvPr>
        </p:nvSpPr>
        <p:spPr>
          <a:xfrm>
            <a:off x="167810" y="1458930"/>
            <a:ext cx="11739938" cy="5011942"/>
          </a:xfrm>
        </p:spPr>
        <p:txBody>
          <a:bodyPr>
            <a:noAutofit/>
          </a:bodyPr>
          <a:lstStyle/>
          <a:p>
            <a:pPr fontAlgn="base">
              <a:lnSpc>
                <a:spcPct val="100000"/>
              </a:lnSpc>
              <a:spcBef>
                <a:spcPts val="600"/>
              </a:spcBef>
              <a:spcAft>
                <a:spcPts val="600"/>
              </a:spcAft>
            </a:pPr>
            <a:r>
              <a:rPr lang="en-US" sz="2600" b="0" i="0" dirty="0">
                <a:solidFill>
                  <a:srgbClr val="242424"/>
                </a:solidFill>
                <a:effectLst/>
              </a:rPr>
              <a:t>In HOME-ARP, </a:t>
            </a:r>
            <a:r>
              <a:rPr lang="en-US" sz="2600" b="0" i="0" dirty="0">
                <a:solidFill>
                  <a:srgbClr val="000000"/>
                </a:solidFill>
                <a:effectLst/>
              </a:rPr>
              <a:t>PJs are permitted to establish reasonable preferences:</a:t>
            </a:r>
          </a:p>
          <a:p>
            <a:pPr lvl="1" fontAlgn="base">
              <a:lnSpc>
                <a:spcPct val="100000"/>
              </a:lnSpc>
              <a:spcBef>
                <a:spcPts val="600"/>
              </a:spcBef>
              <a:spcAft>
                <a:spcPts val="600"/>
              </a:spcAft>
            </a:pPr>
            <a:r>
              <a:rPr lang="en-US" sz="2400" dirty="0">
                <a:solidFill>
                  <a:srgbClr val="000000"/>
                </a:solidFill>
              </a:rPr>
              <a:t>A</a:t>
            </a:r>
            <a:r>
              <a:rPr lang="en-US" sz="2400" b="0" i="0" dirty="0">
                <a:solidFill>
                  <a:srgbClr val="000000"/>
                </a:solidFill>
                <a:effectLst/>
              </a:rPr>
              <a:t>mong the four QPs (e.g., Homeless QP, Other Populations QP); or </a:t>
            </a:r>
          </a:p>
          <a:p>
            <a:pPr lvl="1" fontAlgn="base">
              <a:lnSpc>
                <a:spcPct val="100000"/>
              </a:lnSpc>
              <a:spcBef>
                <a:spcPts val="600"/>
              </a:spcBef>
              <a:spcAft>
                <a:spcPts val="600"/>
              </a:spcAft>
            </a:pPr>
            <a:r>
              <a:rPr lang="en-US" sz="2400" dirty="0">
                <a:solidFill>
                  <a:srgbClr val="000000"/>
                </a:solidFill>
              </a:rPr>
              <a:t>F</a:t>
            </a:r>
            <a:r>
              <a:rPr lang="en-US" sz="2400" b="0" i="0" dirty="0">
                <a:solidFill>
                  <a:srgbClr val="000000"/>
                </a:solidFill>
                <a:effectLst/>
              </a:rPr>
              <a:t>or a subpopulation of QP(s) to prioritize applicants within one or </a:t>
            </a:r>
            <a:r>
              <a:rPr lang="en-US" sz="2400" dirty="0">
                <a:solidFill>
                  <a:srgbClr val="000000"/>
                </a:solidFill>
              </a:rPr>
              <a:t>more QPs (e.g., elderly who are in the At-Risk of Homelessness QP)</a:t>
            </a:r>
          </a:p>
          <a:p>
            <a:pPr fontAlgn="base">
              <a:lnSpc>
                <a:spcPct val="100000"/>
              </a:lnSpc>
              <a:spcBef>
                <a:spcPts val="600"/>
              </a:spcBef>
              <a:spcAft>
                <a:spcPts val="600"/>
              </a:spcAft>
            </a:pPr>
            <a:r>
              <a:rPr lang="en-US" sz="2600" dirty="0"/>
              <a:t>Preferences must comply with all applicable fair housing, civil rights, and nondiscrimination requirements, (e.g., Fair Housing Act, Title VI of Civil Rights Act, section 504, HUD’s Equal Access Rule, and ADA)</a:t>
            </a:r>
          </a:p>
          <a:p>
            <a:pPr fontAlgn="base">
              <a:lnSpc>
                <a:spcPct val="100000"/>
              </a:lnSpc>
              <a:spcBef>
                <a:spcPts val="600"/>
              </a:spcBef>
              <a:spcAft>
                <a:spcPts val="600"/>
              </a:spcAft>
            </a:pPr>
            <a:r>
              <a:rPr lang="en-US" sz="2600" dirty="0"/>
              <a:t>If preferences are not adopted, QP applicants are selected from a project- or activity-specific waiting list in chronological order to the extent practicable</a:t>
            </a:r>
          </a:p>
          <a:p>
            <a:pPr fontAlgn="base">
              <a:lnSpc>
                <a:spcPct val="100000"/>
              </a:lnSpc>
              <a:spcBef>
                <a:spcPts val="600"/>
              </a:spcBef>
              <a:spcAft>
                <a:spcPts val="600"/>
              </a:spcAft>
            </a:pPr>
            <a:endParaRPr lang="en-US" sz="2800" dirty="0"/>
          </a:p>
        </p:txBody>
      </p:sp>
      <p:sp>
        <p:nvSpPr>
          <p:cNvPr id="3" name="Title 2">
            <a:extLst>
              <a:ext uri="{FF2B5EF4-FFF2-40B4-BE49-F238E27FC236}">
                <a16:creationId xmlns:a16="http://schemas.microsoft.com/office/drawing/2014/main" id="{29FA1964-F19E-492C-BFF6-1241C72A455C}"/>
              </a:ext>
            </a:extLst>
          </p:cNvPr>
          <p:cNvSpPr>
            <a:spLocks noGrp="1"/>
          </p:cNvSpPr>
          <p:nvPr>
            <p:ph type="title"/>
          </p:nvPr>
        </p:nvSpPr>
        <p:spPr/>
        <p:txBody>
          <a:bodyPr/>
          <a:lstStyle/>
          <a:p>
            <a:r>
              <a:rPr lang="en-US"/>
              <a:t>What is a Preference?</a:t>
            </a:r>
          </a:p>
        </p:txBody>
      </p:sp>
    </p:spTree>
    <p:extLst>
      <p:ext uri="{BB962C8B-B14F-4D97-AF65-F5344CB8AC3E}">
        <p14:creationId xmlns:p14="http://schemas.microsoft.com/office/powerpoint/2010/main" val="1045807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2DA3177-ED6D-43C7-965D-4E090CD2F6BD}"/>
              </a:ext>
            </a:extLst>
          </p:cNvPr>
          <p:cNvSpPr>
            <a:spLocks noGrp="1"/>
          </p:cNvSpPr>
          <p:nvPr>
            <p:ph idx="1"/>
          </p:nvPr>
        </p:nvSpPr>
        <p:spPr>
          <a:xfrm>
            <a:off x="339048" y="1762298"/>
            <a:ext cx="11424862" cy="4708574"/>
          </a:xfrm>
        </p:spPr>
        <p:txBody>
          <a:bodyPr>
            <a:normAutofit/>
          </a:bodyPr>
          <a:lstStyle/>
          <a:p>
            <a:pPr algn="l" rtl="0" fontAlgn="base"/>
            <a:r>
              <a:rPr lang="en-US" sz="2800" b="0" i="0" dirty="0">
                <a:solidFill>
                  <a:srgbClr val="000000"/>
                </a:solidFill>
                <a:effectLst/>
              </a:rPr>
              <a:t>Preferences can be implemented in several ways</a:t>
            </a:r>
            <a:r>
              <a:rPr lang="en-US" sz="2800" dirty="0">
                <a:solidFill>
                  <a:srgbClr val="000000"/>
                </a:solidFill>
              </a:rPr>
              <a:t>:</a:t>
            </a:r>
            <a:endParaRPr lang="en-US" sz="2800" b="0" i="0" dirty="0">
              <a:solidFill>
                <a:srgbClr val="000000"/>
              </a:solidFill>
              <a:effectLst/>
            </a:endParaRPr>
          </a:p>
          <a:p>
            <a:pPr lvl="1" fontAlgn="base"/>
            <a:r>
              <a:rPr lang="en-US" sz="2600" i="0" u="sng" dirty="0">
                <a:solidFill>
                  <a:srgbClr val="000000"/>
                </a:solidFill>
                <a:effectLst/>
              </a:rPr>
              <a:t>Projects or activities </a:t>
            </a:r>
            <a:r>
              <a:rPr lang="en-US" sz="2600" i="0" dirty="0">
                <a:solidFill>
                  <a:srgbClr val="000000"/>
                </a:solidFill>
                <a:effectLst/>
              </a:rPr>
              <a:t>that will target assistance to a certain QP (e.g., Homeless QP) or subpopulations (e.g., persons in the Homeless QP who are veterans)</a:t>
            </a:r>
          </a:p>
          <a:p>
            <a:pPr lvl="1" fontAlgn="base"/>
            <a:r>
              <a:rPr lang="en-US" sz="2600" i="0" u="sng" dirty="0">
                <a:solidFill>
                  <a:srgbClr val="000000"/>
                </a:solidFill>
                <a:effectLst/>
              </a:rPr>
              <a:t>Project selection processes </a:t>
            </a:r>
            <a:r>
              <a:rPr lang="en-US" sz="2600" i="0" dirty="0">
                <a:solidFill>
                  <a:srgbClr val="000000"/>
                </a:solidFill>
                <a:effectLst/>
              </a:rPr>
              <a:t>(e.g., RFP, NOFA, etc.) that apply a preference in the award of funds (e.g., rank projects higher or award bonus points for serving a certain QP or a subpopulation of a QP)</a:t>
            </a:r>
          </a:p>
          <a:p>
            <a:pPr lvl="1" fontAlgn="base"/>
            <a:r>
              <a:rPr lang="en-US" sz="2600" i="0" u="sng" dirty="0">
                <a:solidFill>
                  <a:srgbClr val="000000"/>
                </a:solidFill>
                <a:effectLst/>
              </a:rPr>
              <a:t>Referral methods </a:t>
            </a:r>
            <a:r>
              <a:rPr lang="en-US" sz="2600" i="0" dirty="0">
                <a:solidFill>
                  <a:srgbClr val="000000"/>
                </a:solidFill>
                <a:effectLst/>
              </a:rPr>
              <a:t>that prioritize certain QPs or subpopulations of a QP</a:t>
            </a:r>
          </a:p>
          <a:p>
            <a:pPr marL="0" indent="0" algn="l" rtl="0" fontAlgn="base">
              <a:buNone/>
            </a:pPr>
            <a:endParaRPr lang="en-US" i="0" dirty="0">
              <a:solidFill>
                <a:srgbClr val="000000"/>
              </a:solidFill>
              <a:effectLst/>
              <a:latin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55F4138E-820A-447B-BFF8-AA338E89E352}"/>
              </a:ext>
            </a:extLst>
          </p:cNvPr>
          <p:cNvSpPr>
            <a:spLocks noGrp="1"/>
          </p:cNvSpPr>
          <p:nvPr>
            <p:ph type="title"/>
          </p:nvPr>
        </p:nvSpPr>
        <p:spPr/>
        <p:txBody>
          <a:bodyPr>
            <a:normAutofit/>
          </a:bodyPr>
          <a:lstStyle/>
          <a:p>
            <a:r>
              <a:rPr lang="en-US" sz="4000"/>
              <a:t>Implementing Preferences</a:t>
            </a:r>
          </a:p>
        </p:txBody>
      </p:sp>
    </p:spTree>
    <p:extLst>
      <p:ext uri="{BB962C8B-B14F-4D97-AF65-F5344CB8AC3E}">
        <p14:creationId xmlns:p14="http://schemas.microsoft.com/office/powerpoint/2010/main" val="588941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0A01C56-B1ED-A441-897A-9AB2010A08F4}" vid="{B6C6F712-072F-D848-BE4F-3B15B1A17A7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841BB817222DE4C96ABB00EF5F955C5" ma:contentTypeVersion="4" ma:contentTypeDescription="Create a new document." ma:contentTypeScope="" ma:versionID="d59bb64d20f618821db11cdfe2f91893">
  <xsd:schema xmlns:xsd="http://www.w3.org/2001/XMLSchema" xmlns:xs="http://www.w3.org/2001/XMLSchema" xmlns:p="http://schemas.microsoft.com/office/2006/metadata/properties" xmlns:ns2="f9f4712b-b84c-4e1e-a7ab-22520439ba28" xmlns:ns3="5c66f78b-40b4-4d62-9e35-0c171801d1a0" targetNamespace="http://schemas.microsoft.com/office/2006/metadata/properties" ma:root="true" ma:fieldsID="edadf087d092faeb23cdf1b7218f543b" ns2:_="" ns3:_="">
    <xsd:import namespace="f9f4712b-b84c-4e1e-a7ab-22520439ba28"/>
    <xsd:import namespace="5c66f78b-40b4-4d62-9e35-0c171801d1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f4712b-b84c-4e1e-a7ab-22520439ba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c66f78b-40b4-4d62-9e35-0c171801d1a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B35F23D-A544-4AD2-9C63-961D0772732C}">
  <ds:schemaRefs>
    <ds:schemaRef ds:uri="http://schemas.microsoft.com/sharepoint/v3/contenttype/forms"/>
  </ds:schemaRefs>
</ds:datastoreItem>
</file>

<file path=customXml/itemProps2.xml><?xml version="1.0" encoding="utf-8"?>
<ds:datastoreItem xmlns:ds="http://schemas.openxmlformats.org/officeDocument/2006/customXml" ds:itemID="{8A57BA1B-DF0F-458F-BC11-3F80AF9220BA}">
  <ds:schemaRefs>
    <ds:schemaRef ds:uri="5c66f78b-40b4-4d62-9e35-0c171801d1a0"/>
    <ds:schemaRef ds:uri="f9f4712b-b84c-4e1e-a7ab-22520439ba2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DFCEDB9-C3A7-41AE-B47D-358DAF5B17A6}">
  <ds:schemaRefs>
    <ds:schemaRef ds:uri="http://schemas.openxmlformats.org/package/2006/metadata/core-properties"/>
    <ds:schemaRef ds:uri="http://purl.org/dc/dcmitype/"/>
    <ds:schemaRef ds:uri="f9f4712b-b84c-4e1e-a7ab-22520439ba28"/>
    <ds:schemaRef ds:uri="5c66f78b-40b4-4d62-9e35-0c171801d1a0"/>
    <ds:schemaRef ds:uri="http://schemas.microsoft.com/office/2006/documentManagement/types"/>
    <ds:schemaRef ds:uri="http://schemas.microsoft.com/office/2006/metadata/properties"/>
    <ds:schemaRef ds:uri="http://purl.org/dc/terms/"/>
    <ds:schemaRef ds:uri="http://schemas.microsoft.com/office/infopath/2007/PartnerControl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545</TotalTime>
  <Words>3012</Words>
  <Application>Microsoft Office PowerPoint</Application>
  <PresentationFormat>Widescreen</PresentationFormat>
  <Paragraphs>271</Paragraphs>
  <Slides>37</Slides>
  <Notes>4</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  </vt:lpstr>
      <vt:lpstr>HOME-ARP Qualifying Populations</vt:lpstr>
      <vt:lpstr>Qualifying Populations</vt:lpstr>
      <vt:lpstr>QP – Other Populations (1 of 2)</vt:lpstr>
      <vt:lpstr>QP – Other Populations (2 of 2)</vt:lpstr>
      <vt:lpstr>Assisting Qualifying Populations</vt:lpstr>
      <vt:lpstr>Preferences, Methods of Prioritization, and Limitations in HOME-ARP</vt:lpstr>
      <vt:lpstr>What is a Preference?</vt:lpstr>
      <vt:lpstr>Implementing Preferences</vt:lpstr>
      <vt:lpstr>What is a Method of Prioritization?</vt:lpstr>
      <vt:lpstr>Example: Method of Prioritization</vt:lpstr>
      <vt:lpstr>What are Limitations?</vt:lpstr>
      <vt:lpstr>Considerations Related to Limitations/Preferences</vt:lpstr>
      <vt:lpstr>Projects and Activities without Preferences</vt:lpstr>
      <vt:lpstr>Referral Methods</vt:lpstr>
      <vt:lpstr>Determining HOME-ARP Referral Methods</vt:lpstr>
      <vt:lpstr>HOME-ARP Referral Methods</vt:lpstr>
      <vt:lpstr>HOME-ARP Referral Methods</vt:lpstr>
      <vt:lpstr>Tips for Successful Allocation Plans</vt:lpstr>
      <vt:lpstr>Tips for Successful HOME-ARP Allocation Plans</vt:lpstr>
      <vt:lpstr>Consultation Requirements</vt:lpstr>
      <vt:lpstr>Consultation: Common Issues/Compliance Tips</vt:lpstr>
      <vt:lpstr>Public Participation</vt:lpstr>
      <vt:lpstr>Public Participation: Common Issues/ Compliance Tips</vt:lpstr>
      <vt:lpstr>Needs Assessment and Gap Analysis</vt:lpstr>
      <vt:lpstr>Needs Assessment and Gap Analysis</vt:lpstr>
      <vt:lpstr>Needs Assessment – Common Issues/Compliance Tips</vt:lpstr>
      <vt:lpstr>HOME-ARP Activities</vt:lpstr>
      <vt:lpstr>Planned Activities:  Common Issues/Best Practices</vt:lpstr>
      <vt:lpstr>Rental Housing Production Goal –Common Issues</vt:lpstr>
      <vt:lpstr>Production Goals – Compliance Tips</vt:lpstr>
      <vt:lpstr>Preferences – Common Issues</vt:lpstr>
      <vt:lpstr>Referral Methods </vt:lpstr>
      <vt:lpstr>Limitations in a HOME-ARP Rental or NCS Project</vt:lpstr>
      <vt:lpstr>Limitations – Compliance Tips</vt:lpstr>
      <vt:lpstr>Resources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Spitzel, Ryan</dc:creator>
  <cp:lastModifiedBy>Sardone, Virginia</cp:lastModifiedBy>
  <cp:revision>38</cp:revision>
  <dcterms:created xsi:type="dcterms:W3CDTF">2020-04-06T15:17:31Z</dcterms:created>
  <dcterms:modified xsi:type="dcterms:W3CDTF">2022-06-19T15:28:23Z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0x0101002841BB817222DE4C96ABB00EF5F955C5</vt:lpwstr>
  </property>
</Properties>
</file>